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72" d="100"/>
          <a:sy n="72" d="100"/>
        </p:scale>
        <p:origin x="-552" y="19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A8418-62F4-4D4C-BF0A-028EC6D0F995}" type="datetimeFigureOut">
              <a:rPr lang="ru-RU" smtClean="0"/>
              <a:t>05.02.2024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3D28B-DEA3-43AC-81D1-A9132CA2C5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00796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A8418-62F4-4D4C-BF0A-028EC6D0F995}" type="datetimeFigureOut">
              <a:rPr lang="ru-RU" smtClean="0"/>
              <a:t>05.02.2024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3D28B-DEA3-43AC-81D1-A9132CA2C5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50702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A8418-62F4-4D4C-BF0A-028EC6D0F995}" type="datetimeFigureOut">
              <a:rPr lang="ru-RU" smtClean="0"/>
              <a:t>05.02.2024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3D28B-DEA3-43AC-81D1-A9132CA2C5CB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077520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A8418-62F4-4D4C-BF0A-028EC6D0F995}" type="datetimeFigureOut">
              <a:rPr lang="ru-RU" smtClean="0"/>
              <a:t>05.02.2024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3D28B-DEA3-43AC-81D1-A9132CA2C5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82933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A8418-62F4-4D4C-BF0A-028EC6D0F995}" type="datetimeFigureOut">
              <a:rPr lang="ru-RU" smtClean="0"/>
              <a:t>05.02.2024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3D28B-DEA3-43AC-81D1-A9132CA2C5CB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17846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A8418-62F4-4D4C-BF0A-028EC6D0F995}" type="datetimeFigureOut">
              <a:rPr lang="ru-RU" smtClean="0"/>
              <a:t>05.02.2024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3D28B-DEA3-43AC-81D1-A9132CA2C5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40361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A8418-62F4-4D4C-BF0A-028EC6D0F995}" type="datetimeFigureOut">
              <a:rPr lang="ru-RU" smtClean="0"/>
              <a:t>05.02.2024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3D28B-DEA3-43AC-81D1-A9132CA2C5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00489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A8418-62F4-4D4C-BF0A-028EC6D0F995}" type="datetimeFigureOut">
              <a:rPr lang="ru-RU" smtClean="0"/>
              <a:t>05.02.2024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3D28B-DEA3-43AC-81D1-A9132CA2C5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50950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A8418-62F4-4D4C-BF0A-028EC6D0F995}" type="datetimeFigureOut">
              <a:rPr lang="ru-RU" smtClean="0"/>
              <a:t>05.02.2024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3D28B-DEA3-43AC-81D1-A9132CA2C5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80284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A8418-62F4-4D4C-BF0A-028EC6D0F995}" type="datetimeFigureOut">
              <a:rPr lang="ru-RU" smtClean="0"/>
              <a:t>05.02.2024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3D28B-DEA3-43AC-81D1-A9132CA2C5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71045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A8418-62F4-4D4C-BF0A-028EC6D0F995}" type="datetimeFigureOut">
              <a:rPr lang="ru-RU" smtClean="0"/>
              <a:t>05.02.2024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3D28B-DEA3-43AC-81D1-A9132CA2C5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28919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A8418-62F4-4D4C-BF0A-028EC6D0F995}" type="datetimeFigureOut">
              <a:rPr lang="ru-RU" smtClean="0"/>
              <a:t>05.02.2024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3D28B-DEA3-43AC-81D1-A9132CA2C5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23791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A8418-62F4-4D4C-BF0A-028EC6D0F995}" type="datetimeFigureOut">
              <a:rPr lang="ru-RU" smtClean="0"/>
              <a:t>05.02.2024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3D28B-DEA3-43AC-81D1-A9132CA2C5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2056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A8418-62F4-4D4C-BF0A-028EC6D0F995}" type="datetimeFigureOut">
              <a:rPr lang="ru-RU" smtClean="0"/>
              <a:t>05.02.2024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3D28B-DEA3-43AC-81D1-A9132CA2C5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02867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A8418-62F4-4D4C-BF0A-028EC6D0F995}" type="datetimeFigureOut">
              <a:rPr lang="ru-RU" smtClean="0"/>
              <a:t>05.02.2024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3D28B-DEA3-43AC-81D1-A9132CA2C5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73861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A8418-62F4-4D4C-BF0A-028EC6D0F995}" type="datetimeFigureOut">
              <a:rPr lang="ru-RU" smtClean="0"/>
              <a:t>05.02.2024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3D28B-DEA3-43AC-81D1-A9132CA2C5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25008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3A8418-62F4-4D4C-BF0A-028EC6D0F995}" type="datetimeFigureOut">
              <a:rPr lang="ru-RU" smtClean="0"/>
              <a:t>05.02.2024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3C53D28B-DEA3-43AC-81D1-A9132CA2C5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00281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5" y="621803"/>
            <a:ext cx="8596668" cy="2595460"/>
          </a:xfrm>
        </p:spPr>
        <p:txBody>
          <a:bodyPr>
            <a:normAutofit/>
          </a:bodyPr>
          <a:lstStyle/>
          <a:p>
            <a:r>
              <a:rPr lang="ru-RU" dirty="0" smtClean="0"/>
              <a:t>Подготовка к ОГЭ по биологии</a:t>
            </a:r>
            <a:br>
              <a:rPr lang="ru-RU" dirty="0" smtClean="0"/>
            </a:br>
            <a:r>
              <a:rPr lang="ru-RU" dirty="0" smtClean="0"/>
              <a:t>Раздел «Растения»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181996" y="4129883"/>
            <a:ext cx="6492091" cy="1992622"/>
          </a:xfrm>
        </p:spPr>
        <p:txBody>
          <a:bodyPr>
            <a:noAutofit/>
          </a:bodyPr>
          <a:lstStyle/>
          <a:p>
            <a:r>
              <a:rPr lang="ru-RU" sz="2400" dirty="0"/>
              <a:t>Новикова Светлана Викторовна</a:t>
            </a:r>
          </a:p>
          <a:p>
            <a:r>
              <a:rPr lang="ru-RU" sz="2400" dirty="0" smtClean="0"/>
              <a:t>Учитель </a:t>
            </a:r>
            <a:r>
              <a:rPr lang="ru-RU" sz="2400" dirty="0" smtClean="0"/>
              <a:t>биологии МБОУ СОШ №</a:t>
            </a:r>
            <a:r>
              <a:rPr lang="ru-RU" sz="2400" dirty="0" smtClean="0"/>
              <a:t>22</a:t>
            </a:r>
          </a:p>
          <a:p>
            <a:r>
              <a:rPr lang="ru-RU" sz="2400" dirty="0" smtClean="0"/>
              <a:t>Им. Героя Советского Союза Г. Г. Шумейко</a:t>
            </a:r>
          </a:p>
          <a:p>
            <a:r>
              <a:rPr lang="ru-RU" sz="2400" dirty="0" smtClean="0"/>
              <a:t>МО </a:t>
            </a:r>
            <a:r>
              <a:rPr lang="ru-RU" sz="2400" dirty="0" err="1" smtClean="0"/>
              <a:t>Гулькевичский</a:t>
            </a:r>
            <a:r>
              <a:rPr lang="ru-RU" sz="2400" dirty="0" smtClean="0"/>
              <a:t> район </a:t>
            </a:r>
            <a:endParaRPr lang="ru-RU" sz="2400" dirty="0" smtClean="0"/>
          </a:p>
        </p:txBody>
      </p:sp>
    </p:spTree>
    <p:extLst>
      <p:ext uri="{BB962C8B-B14F-4D97-AF65-F5344CB8AC3E}">
        <p14:creationId xmlns:p14="http://schemas.microsoft.com/office/powerpoint/2010/main" val="23745047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6063" y="298521"/>
            <a:ext cx="10515600" cy="1325563"/>
          </a:xfrm>
        </p:spPr>
        <p:txBody>
          <a:bodyPr/>
          <a:lstStyle/>
          <a:p>
            <a:r>
              <a:rPr lang="ru-RU" dirty="0" smtClean="0"/>
              <a:t>Образовательные ткани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203" y="1624084"/>
            <a:ext cx="8516203" cy="5098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64546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Покровные ткани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dirty="0" smtClean="0"/>
              <a:t>Они распо­лагаются на поверхности органов растений. Функции: барьерная, защита от высыхания, повреждения и поедания животными; газообмен, испарение воды, поглощение веществ.</a:t>
            </a:r>
          </a:p>
          <a:p>
            <a:r>
              <a:rPr lang="ru-RU" b="1" dirty="0" smtClean="0"/>
              <a:t>Эпидерма</a:t>
            </a:r>
            <a:r>
              <a:rPr lang="ru-RU" dirty="0" smtClean="0"/>
              <a:t> – находится на поверхности листьев, молодых стеблей, цветков. Клетки эпидермы живые, прозрачные и очень прочно соединены друг с другом, межклеточное вещество практически отсутствует. Снаружи находится кутикула (это вещество, состоящее из растительных восков). Эпидерма включает: основные клетки (составляют основную массу; часто эти клетки имеют извилистые стенки для увеличения прочности); устьица (состоят из замыкающих клеток с неравномерно утолщенными оболочками, между которыми находится </a:t>
            </a:r>
            <a:r>
              <a:rPr lang="ru-RU" dirty="0" err="1" smtClean="0"/>
              <a:t>устьичная</a:t>
            </a:r>
            <a:r>
              <a:rPr lang="ru-RU" dirty="0" smtClean="0"/>
              <a:t> щель. Эта щель может изменять свой просвет, регулируя транспирацию и газообмен) и волоски.</a:t>
            </a:r>
            <a:br>
              <a:rPr lang="ru-RU" dirty="0" smtClean="0"/>
            </a:br>
            <a:endParaRPr lang="ru-RU" dirty="0" smtClean="0"/>
          </a:p>
          <a:p>
            <a:r>
              <a:rPr lang="ru-RU" b="1" dirty="0" err="1" smtClean="0"/>
              <a:t>Ризодерма</a:t>
            </a:r>
            <a:r>
              <a:rPr lang="ru-RU" dirty="0" smtClean="0"/>
              <a:t> –покровная ткань молодого корня. Клетки расположены в один ряд, они живые, с тонкой оболочкой. В зоне всасывания клетки </a:t>
            </a:r>
            <a:r>
              <a:rPr lang="ru-RU" dirty="0" err="1" smtClean="0"/>
              <a:t>ризодермы</a:t>
            </a:r>
            <a:r>
              <a:rPr lang="ru-RU" dirty="0" smtClean="0"/>
              <a:t> образуют выросты – корневые волоски.</a:t>
            </a:r>
            <a:br>
              <a:rPr lang="ru-RU" dirty="0" smtClean="0"/>
            </a:br>
            <a:endParaRPr lang="ru-RU" dirty="0" smtClean="0"/>
          </a:p>
          <a:p>
            <a:r>
              <a:rPr lang="ru-RU" b="1" dirty="0" smtClean="0"/>
              <a:t>Перидерма</a:t>
            </a:r>
            <a:r>
              <a:rPr lang="ru-RU" dirty="0" smtClean="0"/>
              <a:t> – образуется на стебле и корне и состоит из нескольких слоев клеток. В умеренном климате у растений появляется в середине лета. В ней выделяют две части: пробку (расположена на поверхности органов и составляет основную массу перидермы; клетки пробки мертвые и плотно прилегают друг к другу), феллоген (боковая образовательная ткань, состоящая из одного слоя клеток; за счет его работы перидерма растет в толщину. В пробке есть участки с рыхло расположенными клетками – чечевичками (служат для газообмена). На зиму чечевички закрываются.</a:t>
            </a:r>
            <a:br>
              <a:rPr lang="ru-RU" dirty="0" smtClean="0"/>
            </a:br>
            <a:endParaRPr lang="ru-RU" dirty="0" smtClean="0"/>
          </a:p>
          <a:p>
            <a:r>
              <a:rPr lang="ru-RU" b="1" dirty="0" smtClean="0"/>
              <a:t>Корка</a:t>
            </a:r>
            <a:r>
              <a:rPr lang="ru-RU" dirty="0" smtClean="0"/>
              <a:t> – образуется у большинства деревьев на смену перидерме. Корка состоит из чередующихся слоев пробки и прочих отмерших тканей коры. Все клетки корки мертвые.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905409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Механические ткани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Функции: защитная, поддержание определенного положения органов в пространстве. У водных растений механические ткани развиты слабо или не развиты вообще. Существует две разновидности — колленхима и склеренхима. Колленхима – это первичная механическая ткань молодых побегов, которая состоит из живых клеток с неравномерно утолщенными клеточными стенками, что позволяет расти органу в целом. </a:t>
            </a:r>
            <a:br>
              <a:rPr lang="ru-RU" dirty="0" smtClean="0"/>
            </a:br>
            <a:r>
              <a:rPr lang="ru-RU" dirty="0" smtClean="0"/>
              <a:t>Склеренхима состоит из мертвых клеток, с очень толстыми, равномерно утолщенными оболочками. Различают два основных типа склеренхимы: волокна и </a:t>
            </a:r>
            <a:r>
              <a:rPr lang="ru-RU" dirty="0" err="1" smtClean="0"/>
              <a:t>склереиды</a:t>
            </a:r>
            <a:r>
              <a:rPr lang="ru-RU" dirty="0" smtClean="0"/>
              <a:t>. Волокна представляют собой сильно вытянутые клетки, с очень толстой оболочкой и узкой полостью. Волокна, входящие в состав флоэмы, называются лубяными, а входящие в состав ксилемы – древесинными. </a:t>
            </a:r>
            <a:r>
              <a:rPr lang="ru-RU" dirty="0" err="1" smtClean="0"/>
              <a:t>Склереиды</a:t>
            </a:r>
            <a:r>
              <a:rPr lang="ru-RU" dirty="0" smtClean="0"/>
              <a:t> могут быть округлыми, ветвистыми или иной формы.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098133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Механические ткани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5143" y="1930400"/>
            <a:ext cx="6701050" cy="4622659"/>
          </a:xfrm>
        </p:spPr>
      </p:pic>
    </p:spTree>
    <p:extLst>
      <p:ext uri="{BB962C8B-B14F-4D97-AF65-F5344CB8AC3E}">
        <p14:creationId xmlns:p14="http://schemas.microsoft.com/office/powerpoint/2010/main" val="23792921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Проводящие ткани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3039" y="1930400"/>
            <a:ext cx="5175249" cy="3881437"/>
          </a:xfrm>
        </p:spPr>
      </p:pic>
      <p:sp>
        <p:nvSpPr>
          <p:cNvPr id="5" name="Прямоугольник 4"/>
          <p:cNvSpPr/>
          <p:nvPr/>
        </p:nvSpPr>
        <p:spPr>
          <a:xfrm>
            <a:off x="838199" y="1690688"/>
            <a:ext cx="4730087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Основная функция – транспорт веществ по растению. Включают две группы – ксилему (древесина) и флоэму (луб). По ксилеме снизу вверх (от корней к листьям – восходящий ток) поднимаются вода с растворенными в ней минеральными веществами; также по ксилеме двигаются органические вещества, синтезируемые в корнях. По флоэме сверху вниз двигаются органические вещества (нисходящий ток); но они могут двигаться и вверх (например, к цветкам, плодам или на вершину побега). Часто ксилема и флоэма располагаются вместе, образуя проводящие пучки.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954681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Выделительные</a:t>
            </a:r>
            <a:r>
              <a:rPr lang="ru-RU" b="1" dirty="0" smtClean="0"/>
              <a:t> </a:t>
            </a:r>
            <a:r>
              <a:rPr lang="ru-RU" dirty="0" smtClean="0"/>
              <a:t>ткани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5668" y="1930400"/>
            <a:ext cx="5177387" cy="3881437"/>
          </a:xfrm>
        </p:spPr>
      </p:pic>
      <p:sp>
        <p:nvSpPr>
          <p:cNvPr id="5" name="Прямоугольник 4"/>
          <p:cNvSpPr/>
          <p:nvPr/>
        </p:nvSpPr>
        <p:spPr>
          <a:xfrm>
            <a:off x="551127" y="1934807"/>
            <a:ext cx="499053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Функции: удаление продуктов обмена веществ и излишней воды; накопление и изоляция от других органов продуктов обмена веществ.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276350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Основные ткани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Ассимиляционная (фотосинтезирующая) – отвечает за фотосинтез. Состоит из клеток, в которых содержится большое число хлоропластов. Эта ткань располагается в листьях и молодых стеблях.</a:t>
            </a:r>
          </a:p>
          <a:p>
            <a:r>
              <a:rPr lang="ru-RU" dirty="0" smtClean="0"/>
              <a:t>Запасающая – находится чаще всего в корнях и побегах или в специализированных органах (клубни, луковицы или корневища).</a:t>
            </a:r>
          </a:p>
          <a:p>
            <a:r>
              <a:rPr lang="ru-RU" dirty="0" smtClean="0"/>
              <a:t>Воздухоносная – это ткань с сильно развитыми межклетниками, основная функция которой – вентиляция. Наиболее сильно она развита у растений, погруженных в воду или обитающих на болоте.</a:t>
            </a:r>
          </a:p>
          <a:p>
            <a:r>
              <a:rPr lang="ru-RU" dirty="0" smtClean="0"/>
              <a:t>Водоносная – это ткань, чаще всего развивающаяся у растений, обитающих в условиях недостаточного увлажнения (кактусы, агавы, алоэ). Ее основная функция – запасание воды.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153062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Основные</a:t>
            </a:r>
            <a:r>
              <a:rPr lang="ru-RU" b="1" dirty="0" smtClean="0"/>
              <a:t> </a:t>
            </a:r>
            <a:r>
              <a:rPr lang="ru-RU" dirty="0" smtClean="0"/>
              <a:t>ткани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3153" y="1533745"/>
            <a:ext cx="7060849" cy="4943470"/>
          </a:xfrm>
        </p:spPr>
      </p:pic>
    </p:spTree>
    <p:extLst>
      <p:ext uri="{BB962C8B-B14F-4D97-AF65-F5344CB8AC3E}">
        <p14:creationId xmlns:p14="http://schemas.microsoft.com/office/powerpoint/2010/main" val="24611047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Вегетативные органы растений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	У растений выделяют следующие органы: корень, побег, состоящий из стебля, листьев и почек, цветок, семя, плод. Все вышеперечисленные органы встречаются только у покрытосеменных растений; у голосеменных нет цветка и плода, у папоротникообразных отсутствуют цветок, семя и плод, у мохообразных есть только побег. Корень и побег относятся к вегетативным органам, остальные – к генеративным. Вегетативные органы отвечают за питание и обмен веществ растения, т.е. обеспечивают его существование. Генеративные органы осуществляют семенное размножение растений. Иногда встречается термин «репродуктивные органы» – это органы, служащие для размножения, т.е. к ним можно отнести и вегетативные, и генеративные органы.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351229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Вегетативные органы растений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3566" y="1517713"/>
            <a:ext cx="6624204" cy="5340287"/>
          </a:xfrm>
        </p:spPr>
      </p:pic>
    </p:spTree>
    <p:extLst>
      <p:ext uri="{BB962C8B-B14F-4D97-AF65-F5344CB8AC3E}">
        <p14:creationId xmlns:p14="http://schemas.microsoft.com/office/powerpoint/2010/main" val="39039560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Ботаника - наука о растениях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b="1" dirty="0" smtClean="0"/>
              <a:t>	Ботаника</a:t>
            </a:r>
            <a:r>
              <a:rPr lang="ru-RU" dirty="0" smtClean="0"/>
              <a:t> (от греч. «ботане» – зелень, трава) – это наука о растениях, изучающая их внешнее и внутреннее строение, процессы их жизнедеятельности, значение и распространение в природе, взаимодействие растений и окружающей среды. </a:t>
            </a:r>
          </a:p>
          <a:p>
            <a:pPr marL="0" indent="0">
              <a:buNone/>
            </a:pPr>
            <a:r>
              <a:rPr lang="ru-RU" dirty="0" smtClean="0"/>
              <a:t>Основные признаки растений:</a:t>
            </a:r>
          </a:p>
          <a:p>
            <a:r>
              <a:rPr lang="ru-RU" dirty="0" smtClean="0"/>
              <a:t>Автотрофный тип питания – растения способны синтезировать органические вещества из неорганических в процессе фотосинтеза.</a:t>
            </a:r>
          </a:p>
          <a:p>
            <a:r>
              <a:rPr lang="ru-RU" dirty="0" smtClean="0"/>
              <a:t>Особенности строения клетки: наличие жесткой клеточной оболочки из целлюлозы и пектиновых веществ, центральной вакуоли, пластид. В клетках высших растений отсутствует клеточный центр.</a:t>
            </a:r>
          </a:p>
          <a:p>
            <a:r>
              <a:rPr lang="ru-RU" dirty="0" smtClean="0"/>
              <a:t>Поглощение веществ только в виде жидкостей или газов.</a:t>
            </a:r>
          </a:p>
          <a:p>
            <a:r>
              <a:rPr lang="ru-RU" dirty="0" smtClean="0"/>
              <a:t>Неспособность к передвижению (</a:t>
            </a:r>
            <a:r>
              <a:rPr lang="ru-RU" dirty="0" err="1" smtClean="0"/>
              <a:t>искл</a:t>
            </a:r>
            <a:r>
              <a:rPr lang="ru-RU" dirty="0" smtClean="0"/>
              <a:t>.: некоторые одноклеточные водоросли).</a:t>
            </a:r>
          </a:p>
          <a:p>
            <a:r>
              <a:rPr lang="ru-RU" dirty="0" smtClean="0"/>
              <a:t>Рост в течение всей жизни.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535381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92420"/>
            <a:ext cx="10515600" cy="1325563"/>
          </a:xfrm>
        </p:spPr>
        <p:txBody>
          <a:bodyPr/>
          <a:lstStyle/>
          <a:p>
            <a:r>
              <a:rPr lang="ru-RU" dirty="0" smtClean="0"/>
              <a:t>Корень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 smtClean="0"/>
              <a:t>	Корень – вегетативный осевой орган растения, обладающий радиальной симметрией и чаще всего находящийся в почве. На корнях растений никогда не образуется генеративных органов и листьев.</a:t>
            </a:r>
          </a:p>
          <a:p>
            <a:pPr marL="0" indent="0">
              <a:buNone/>
            </a:pPr>
            <a:r>
              <a:rPr lang="ru-RU" b="1" dirty="0" smtClean="0"/>
              <a:t>Функции:</a:t>
            </a:r>
          </a:p>
          <a:p>
            <a:r>
              <a:rPr lang="ru-RU" dirty="0" smtClean="0"/>
              <a:t>Поглощение воды и минеральных веществ.</a:t>
            </a:r>
          </a:p>
          <a:p>
            <a:r>
              <a:rPr lang="ru-RU" dirty="0" smtClean="0"/>
              <a:t>Опора.</a:t>
            </a:r>
          </a:p>
          <a:p>
            <a:r>
              <a:rPr lang="ru-RU" dirty="0" smtClean="0"/>
              <a:t>Запас питательных веществ.</a:t>
            </a:r>
          </a:p>
          <a:p>
            <a:r>
              <a:rPr lang="ru-RU" dirty="0" smtClean="0"/>
              <a:t>Синтез органических веществ (фитогормоны, алкалоиды).</a:t>
            </a:r>
          </a:p>
          <a:p>
            <a:pPr marL="0" indent="0">
              <a:buNone/>
            </a:pPr>
            <a:r>
              <a:rPr lang="ru-RU" b="1" dirty="0" smtClean="0"/>
              <a:t>Виды корней:</a:t>
            </a:r>
          </a:p>
          <a:p>
            <a:r>
              <a:rPr lang="ru-RU" dirty="0" smtClean="0"/>
              <a:t>Главный (развивается из зародышевого корешка семени).</a:t>
            </a:r>
          </a:p>
          <a:p>
            <a:r>
              <a:rPr lang="ru-RU" dirty="0" smtClean="0"/>
              <a:t>Придаточные (развиваются на подземных или надземных частях побега).</a:t>
            </a:r>
          </a:p>
          <a:p>
            <a:r>
              <a:rPr lang="ru-RU" dirty="0" smtClean="0"/>
              <a:t>Боковые (возникают при боковом ветвлении корней, т.е. они развиваются на главном, придаточных и боковых корнях).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175164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Корень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2133292"/>
            <a:ext cx="5177387" cy="3881437"/>
          </a:xfrm>
        </p:spPr>
      </p:pic>
      <p:sp>
        <p:nvSpPr>
          <p:cNvPr id="5" name="Прямоугольник 4"/>
          <p:cNvSpPr/>
          <p:nvPr/>
        </p:nvSpPr>
        <p:spPr>
          <a:xfrm>
            <a:off x="5854721" y="1930400"/>
            <a:ext cx="4212609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Все корни растения образуют корневую систему — стержневую или мочковатую. У двудольных растений стержневая корневая система (</a:t>
            </a:r>
            <a:r>
              <a:rPr lang="ru-RU" dirty="0" err="1" smtClean="0"/>
              <a:t>искл</a:t>
            </a:r>
            <a:r>
              <a:rPr lang="ru-RU" dirty="0" smtClean="0"/>
              <a:t>.: подорожник большой), у однодольных – мочковатая. Стержневая – главный корень четко выражен (фасоль, клен). Стержневая корневая система образована в основном главным и боковыми корнями. Мочковатая – главный корень развит слабо или отсутствует (пшеница, лук). Мочковатая корневая система в основном образована придаточными и боковыми корнями.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548760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Строение корня.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199" y="1825625"/>
            <a:ext cx="3570027" cy="4351338"/>
          </a:xfrm>
        </p:spPr>
        <p:txBody>
          <a:bodyPr>
            <a:normAutofit fontScale="92500" lnSpcReduction="10000"/>
          </a:bodyPr>
          <a:lstStyle/>
          <a:p>
            <a:r>
              <a:rPr lang="ru-RU" i="1" dirty="0" smtClean="0"/>
              <a:t>Строение корня на продольном срезе</a:t>
            </a:r>
            <a:r>
              <a:rPr lang="ru-RU" dirty="0" smtClean="0"/>
              <a:t>. Верхушка корня покрыта корневым чехликом (это живые клетки, которые защищают верхушечную меристему корня). Начиная с верхушки корня, выделяют следующие зоны:</a:t>
            </a:r>
          </a:p>
          <a:p>
            <a:r>
              <a:rPr lang="ru-RU" dirty="0" smtClean="0"/>
              <a:t>Зона деления – находится сразу под чехликом.</a:t>
            </a:r>
          </a:p>
          <a:p>
            <a:r>
              <a:rPr lang="ru-RU" dirty="0" smtClean="0"/>
              <a:t>Зона роста.</a:t>
            </a:r>
          </a:p>
          <a:p>
            <a:r>
              <a:rPr lang="ru-RU" dirty="0" smtClean="0"/>
              <a:t>Зона всасывания.</a:t>
            </a:r>
          </a:p>
          <a:p>
            <a:r>
              <a:rPr lang="ru-RU" dirty="0" smtClean="0"/>
              <a:t>Зона проведения, в которой происходит образование боковых корней.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9195" y="1405720"/>
            <a:ext cx="6175745" cy="4906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74460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Видоизменения корней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06380" y="1930400"/>
            <a:ext cx="5125872" cy="4351338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Корнеплод – это орган, в образовании которого участвует нижняя часть стебля и главный корень (морковь, свекла, репа, редис). Основная функция корнеплода – запасание питательных веществ.</a:t>
            </a:r>
          </a:p>
          <a:p>
            <a:r>
              <a:rPr lang="ru-RU" dirty="0" smtClean="0"/>
              <a:t>Корневые клубни или корневые шишки – это утолщение придаточных корней (георгин, батат, чистяк). Основная функция – запас питательных веществ и вегетативное размножение.</a:t>
            </a:r>
          </a:p>
          <a:p>
            <a:r>
              <a:rPr lang="ru-RU" dirty="0" smtClean="0"/>
              <a:t>Бактериальные клубеньки (бобовые) – это утолщения на корнях, внутри которых находятся бактерии. Бактерии переводят азот из атмосферы в вещества, которые усваиваются растением; растение дает бактериям органические вещества, т.е. это пример симбиоза.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610" y="1712036"/>
            <a:ext cx="5056495" cy="4395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049873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Побег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dirty="0" smtClean="0"/>
              <a:t>	Это орган, состоящий из стебля, листьев и почек и чаще всего располагающийся в наземно-воздушной среде. </a:t>
            </a:r>
            <a:r>
              <a:rPr lang="ru-RU" i="1" dirty="0" smtClean="0"/>
              <a:t>Узел</a:t>
            </a:r>
            <a:r>
              <a:rPr lang="ru-RU" dirty="0" smtClean="0"/>
              <a:t> – это участок стебля, на котором находится лист и пазушная почка. </a:t>
            </a:r>
          </a:p>
          <a:p>
            <a:pPr marL="0" indent="0">
              <a:buNone/>
            </a:pPr>
            <a:r>
              <a:rPr lang="ru-RU" i="1" dirty="0" smtClean="0"/>
              <a:t>Междоузлие</a:t>
            </a:r>
            <a:r>
              <a:rPr lang="ru-RU" dirty="0" smtClean="0"/>
              <a:t> – это участок стебля между двумя соседними узлами. Угол, образованный листом и расположенным выше стеблем, называется </a:t>
            </a:r>
            <a:r>
              <a:rPr lang="ru-RU" i="1" dirty="0" smtClean="0"/>
              <a:t>пазухой листа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ru-RU" b="1" dirty="0" smtClean="0"/>
              <a:t>Типы побегов</a:t>
            </a:r>
            <a:endParaRPr lang="ru-RU" dirty="0" smtClean="0"/>
          </a:p>
          <a:p>
            <a:r>
              <a:rPr lang="ru-RU" dirty="0" smtClean="0"/>
              <a:t>Прямостоячие – стебель занимает вертикальное положение.</a:t>
            </a:r>
          </a:p>
          <a:p>
            <a:r>
              <a:rPr lang="ru-RU" dirty="0" smtClean="0"/>
              <a:t>Стелющиеся – стебель занимает горизонтальное положение.</a:t>
            </a:r>
          </a:p>
          <a:p>
            <a:r>
              <a:rPr lang="ru-RU" dirty="0" smtClean="0"/>
              <a:t>Ползучие – стебель занимает горизонтальное положение, и на нем образуются придаточные корни (луговой чай).</a:t>
            </a:r>
          </a:p>
          <a:p>
            <a:r>
              <a:rPr lang="ru-RU" dirty="0" smtClean="0"/>
              <a:t>Вьющиеся (фасоль).</a:t>
            </a:r>
          </a:p>
          <a:p>
            <a:r>
              <a:rPr lang="ru-RU" dirty="0" smtClean="0"/>
              <a:t>Цепляющиеся (чина).</a:t>
            </a:r>
          </a:p>
          <a:p>
            <a:r>
              <a:rPr lang="ru-RU" dirty="0" smtClean="0"/>
              <a:t>В зависимости от степени выраженности междоузлий: укороченные и удлиненные.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7168562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Побег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169" y="1930400"/>
            <a:ext cx="7942997" cy="4351338"/>
          </a:xfrm>
        </p:spPr>
      </p:pic>
    </p:spTree>
    <p:extLst>
      <p:ext uri="{BB962C8B-B14F-4D97-AF65-F5344CB8AC3E}">
        <p14:creationId xmlns:p14="http://schemas.microsoft.com/office/powerpoint/2010/main" val="161416028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Почка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b="1" dirty="0" smtClean="0"/>
              <a:t>Почка – это зачаточный побег.</a:t>
            </a:r>
          </a:p>
          <a:p>
            <a:pPr marL="0" indent="0">
              <a:buNone/>
            </a:pPr>
            <a:r>
              <a:rPr lang="ru-RU" b="1" dirty="0" smtClean="0"/>
              <a:t>Виды почек</a:t>
            </a:r>
            <a:endParaRPr lang="ru-RU" dirty="0" smtClean="0"/>
          </a:p>
          <a:p>
            <a:r>
              <a:rPr lang="ru-RU" dirty="0" smtClean="0"/>
              <a:t>По положению на стебле бывают верхушечные (на вершине побега) и боковые или пазушные почки (расположены в пазухе листьев).</a:t>
            </a:r>
          </a:p>
          <a:p>
            <a:r>
              <a:rPr lang="ru-RU" dirty="0" smtClean="0"/>
              <a:t>По наличию или отсутствию почечных чешуй – закрытые (почечные чешуи есть – дуб, тополь, липа) или открытые почки (почечных чешуй нет – клевер, крушина, элодея).</a:t>
            </a:r>
          </a:p>
          <a:p>
            <a:r>
              <a:rPr lang="ru-RU" dirty="0" smtClean="0"/>
              <a:t>По характеру внутреннего содержимого – вегетативные, генеративные (цветочные, у вишни) и смешанные почки (бузина, сирень). Вегетативные почки содержат зачатки только вегетативных органов, генеративные – только генеративных, смешанные – и генеративных, и вегетативных.</a:t>
            </a:r>
          </a:p>
          <a:p>
            <a:r>
              <a:rPr lang="ru-RU" dirty="0" smtClean="0"/>
              <a:t>Придаточные почки. Они находятся на междоузлиях стеблей, на листьях и на корнях.</a:t>
            </a:r>
          </a:p>
          <a:p>
            <a:r>
              <a:rPr lang="ru-RU" dirty="0" smtClean="0"/>
              <a:t>Спящие почки, располагающиеся на стебле, но не раскрывающиеся сразу после образования. Они являются как бы резервом побега (именно из-за наличия спящих почек тополя формируют новые побеги после сильной обрезки).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8693190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Почка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627" y="1690688"/>
            <a:ext cx="5757663" cy="4351338"/>
          </a:xfrm>
        </p:spPr>
      </p:pic>
      <p:sp>
        <p:nvSpPr>
          <p:cNvPr id="5" name="Прямоугольник 4"/>
          <p:cNvSpPr/>
          <p:nvPr/>
        </p:nvSpPr>
        <p:spPr>
          <a:xfrm>
            <a:off x="6701051" y="1690688"/>
            <a:ext cx="4735773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Строение почки.</a:t>
            </a:r>
            <a:r>
              <a:rPr lang="ru-RU" dirty="0" smtClean="0"/>
              <a:t> Снаружи большинство почек покрыты почечными чешуями, которые защищают почку и предохраняют ее внутреннее содержимое от пересыхания. Внутри находятся зачатки всех органов растения: зачаточные листья, зачаточный стебель, зачаточные почки. Также внутри почки могут содержаться зачатки будущих цветков. На вершине зачаточного стебля расположен конус нарастания – это образовательная ткань.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7961037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Лист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983630" y="1599219"/>
            <a:ext cx="4580744" cy="4351338"/>
          </a:xfrm>
        </p:spPr>
        <p:txBody>
          <a:bodyPr>
            <a:normAutofit fontScale="85000" lnSpcReduction="10000"/>
          </a:bodyPr>
          <a:lstStyle/>
          <a:p>
            <a:r>
              <a:rPr lang="ru-RU" b="1" dirty="0" smtClean="0"/>
              <a:t>Лист</a:t>
            </a:r>
            <a:r>
              <a:rPr lang="ru-RU" dirty="0" smtClean="0"/>
              <a:t> – это вегетативный орган растения, занимающий боковое положение и осуществляющий воздушное питание растений. В отличие от других вегетативных органов, для листа не характерен неограниченный (т.е. в течение всей жизни) рост. </a:t>
            </a:r>
            <a:r>
              <a:rPr lang="ru-RU" b="1" i="1" dirty="0" smtClean="0"/>
              <a:t>Функции: ф</a:t>
            </a:r>
            <a:r>
              <a:rPr lang="ru-RU" b="1" dirty="0" smtClean="0"/>
              <a:t>отосинтез, испарение воды, газообмен.</a:t>
            </a:r>
            <a:endParaRPr lang="ru-RU" dirty="0" smtClean="0"/>
          </a:p>
          <a:p>
            <a:r>
              <a:rPr lang="ru-RU" dirty="0" smtClean="0"/>
              <a:t>Внешнее строение листа. Лист состоит из основания, черешка, листовой пластинки и прилистников. Прилистники могут срастаться, охватывая стебель – при этом образуется раструб (щавель). Основание – это часть листа, с помощью которой лист прикреплен к стеблю. Если основание разрастается и охватывает стебель, то образуется влагалище листа (пшеница, кукуруза, пырей).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1486017"/>
            <a:ext cx="6106179" cy="4577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102261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Лист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199" y="1825625"/>
            <a:ext cx="4921155" cy="4351338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Типы листьев. В зависимости от количества листовых пластинок, листья делят на </a:t>
            </a:r>
            <a:r>
              <a:rPr lang="ru-RU" i="1" dirty="0" smtClean="0"/>
              <a:t>простые</a:t>
            </a:r>
            <a:r>
              <a:rPr lang="ru-RU" dirty="0" smtClean="0"/>
              <a:t> (одна листовая пластинка, между ней и черешком нет сочленения) и </a:t>
            </a:r>
            <a:r>
              <a:rPr lang="ru-RU" i="1" dirty="0" smtClean="0"/>
              <a:t>сложные </a:t>
            </a:r>
            <a:r>
              <a:rPr lang="ru-RU" dirty="0" smtClean="0"/>
              <a:t>(одна или много листовых пластинок, обособленных от общего черешка). Среди сложных листьев выделяют: тройчатые (клевер, земляника, кислица), </a:t>
            </a:r>
            <a:r>
              <a:rPr lang="ru-RU" dirty="0" err="1" smtClean="0"/>
              <a:t>пальчатосложные</a:t>
            </a:r>
            <a:r>
              <a:rPr lang="ru-RU" dirty="0" smtClean="0"/>
              <a:t> (конский каштан), парноперистые (желтая акация) и непарноперистые (ясень, рябина, шиповник).</a:t>
            </a:r>
          </a:p>
          <a:p>
            <a:r>
              <a:rPr lang="ru-RU" b="1" dirty="0" smtClean="0"/>
              <a:t>Жилкование</a:t>
            </a:r>
            <a:r>
              <a:rPr lang="ru-RU" dirty="0" smtClean="0"/>
              <a:t> — это расположение проводящих пучков (жилок) в листовой пластинке. Бывает:</a:t>
            </a:r>
          </a:p>
          <a:p>
            <a:r>
              <a:rPr lang="ru-RU" dirty="0" smtClean="0"/>
              <a:t>Перистое (сирень, береза, липа).</a:t>
            </a:r>
          </a:p>
          <a:p>
            <a:r>
              <a:rPr lang="ru-RU" dirty="0" smtClean="0"/>
              <a:t>Пальчатое (манжетка, клен).</a:t>
            </a:r>
          </a:p>
          <a:p>
            <a:r>
              <a:rPr lang="ru-RU" dirty="0" smtClean="0"/>
              <a:t>Дуговое (подорожник большой, ландыш).</a:t>
            </a:r>
          </a:p>
          <a:p>
            <a:r>
              <a:rPr lang="ru-RU" dirty="0" smtClean="0"/>
              <a:t>Параллельное (рожь, кукуруза, мятлик).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825625"/>
            <a:ext cx="5529660" cy="4145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98603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Высшие и низшие растения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По морфологической организации выделяют две группы растений: высшие и низшие. Тело низших растений не разделено на органы и ткани, оно представлено одной клеткой или слоевищем (многоклеточное образование). Большинство низших растений обитает в воде. Согласно современным представлениям, к низшим растениям относятся только водоросли.</a:t>
            </a:r>
            <a:br>
              <a:rPr lang="ru-RU" dirty="0" smtClean="0"/>
            </a:br>
            <a:r>
              <a:rPr lang="ru-RU" dirty="0" smtClean="0"/>
              <a:t>Высшие растения имеют органы и ткани и преимущественно обитают на суше (хотя встречаются виды, обитающие в воде). К ним относятся споровые (мохообразные и папоротникообразные) и семенные растения (голосеменные и покрытосеменные).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3027844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Лист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6433782" y="1710449"/>
            <a:ext cx="4866564" cy="4351338"/>
          </a:xfrm>
        </p:spPr>
        <p:txBody>
          <a:bodyPr>
            <a:normAutofit/>
          </a:bodyPr>
          <a:lstStyle/>
          <a:p>
            <a:r>
              <a:rPr lang="ru-RU" b="1" dirty="0" smtClean="0"/>
              <a:t>Листорасположение</a:t>
            </a:r>
            <a:r>
              <a:rPr lang="ru-RU" dirty="0" smtClean="0"/>
              <a:t> – это порядок размещения листьев на стебле. Различают:</a:t>
            </a:r>
          </a:p>
          <a:p>
            <a:r>
              <a:rPr lang="ru-RU" dirty="0" smtClean="0"/>
              <a:t>Очередное листорасположение – от каждого узла отходит только один лист (береза, тополь, дуб).</a:t>
            </a:r>
          </a:p>
          <a:p>
            <a:r>
              <a:rPr lang="ru-RU" dirty="0" smtClean="0"/>
              <a:t>Супротивное листорасположение – от каждого узла отходит два листа (сирень, клен, бузина).</a:t>
            </a:r>
          </a:p>
          <a:p>
            <a:r>
              <a:rPr lang="ru-RU" dirty="0" smtClean="0"/>
              <a:t>Мутовчатое листорасположение – от каждого узла отходит три и более листьев (олеандр, вороний глаз, элодея)</a:t>
            </a:r>
          </a:p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714" y="1710449"/>
            <a:ext cx="5539109" cy="4152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475279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Лист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Внутреннее строение листа. Снаружи находится покровная ткань – эпидерма. Устьица располагаются в основном с нижней стороны листа (у водных растений с плавающими листьями (кувшинка), наоборот, устьица, в основном, расположены на верхней стороне листьев). Покровная ткань листа выделяет особый слой, состоящий из восков – кутикулу, что уменьшает испарение с поверхности листа.</a:t>
            </a:r>
          </a:p>
          <a:p>
            <a:r>
              <a:rPr lang="ru-RU" dirty="0" smtClean="0"/>
              <a:t>Между верхней и нижней эпидермой расположена основная ткань листа, которая состоит из столбчатой и губчатой паренхимы. Столбчатая (палисадная) паренхима расположена под верхней эпидермой и образована клетками, вытянутыми в перпендикулярном направлении к эпидерме. Губчатая паренхима находится под столбчатой тканью и состоит из рыхло расположенных клеток с большим количеством межклетников.</a:t>
            </a:r>
          </a:p>
          <a:p>
            <a:r>
              <a:rPr lang="ru-RU" dirty="0" smtClean="0"/>
              <a:t>Жилки листа (проводящие пучки) не содержат камбия. Древесина располагается ближе к верхней поверхности листа, а луб – ближе к нижней. Снаружи проводящего пучка обычно располагается механическая ткань.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9158727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Лист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2423" y="1402599"/>
            <a:ext cx="6787153" cy="5088263"/>
          </a:xfrm>
        </p:spPr>
      </p:pic>
    </p:spTree>
    <p:extLst>
      <p:ext uri="{BB962C8B-B14F-4D97-AF65-F5344CB8AC3E}">
        <p14:creationId xmlns:p14="http://schemas.microsoft.com/office/powerpoint/2010/main" val="386487830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Лист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b="1" dirty="0" smtClean="0"/>
              <a:t>Процессы, происходящие в листе</a:t>
            </a:r>
            <a:endParaRPr lang="ru-RU" dirty="0" smtClean="0"/>
          </a:p>
          <a:p>
            <a:r>
              <a:rPr lang="ru-RU" b="1" dirty="0" smtClean="0"/>
              <a:t>Фотосинтез </a:t>
            </a:r>
            <a:r>
              <a:rPr lang="ru-RU" b="1" i="1" dirty="0" smtClean="0"/>
              <a:t>– </a:t>
            </a:r>
            <a:r>
              <a:rPr lang="ru-RU" dirty="0" smtClean="0"/>
              <a:t>это процесс образования органических веществ из неорганических при помощи солнечного света.</a:t>
            </a:r>
          </a:p>
          <a:p>
            <a:r>
              <a:rPr lang="ru-RU" b="1" dirty="0" smtClean="0"/>
              <a:t>Газообмен растений </a:t>
            </a:r>
            <a:r>
              <a:rPr lang="ru-RU" dirty="0" smtClean="0"/>
              <a:t>осуществляется в листьях через устьица. Днем в растение поступает и углекислый газ, и кислород, выделяется и кислород, и углекислый газ, т.е. днем в клетках растений параллельно идут два процесса – фотосинтез и дыхание. Ночью фотосинтез не происходит, в клетках происходит дыхание (в основном за счет кислорода, содержащегося в межклетниках).</a:t>
            </a:r>
          </a:p>
          <a:p>
            <a:r>
              <a:rPr lang="ru-RU" b="1" dirty="0" smtClean="0"/>
              <a:t>Испарение воды. </a:t>
            </a:r>
            <a:r>
              <a:rPr lang="ru-RU" dirty="0" smtClean="0"/>
              <a:t>Выделение воды растением происходит через устьица эпидермы. При этом происходит охлаждение растения, что спасает от перегрева, кроме того, поддерживается непрерывный ток воды из корней к листьям. От излишнего испарения растения могут защищаться следующим образом: уменьшение и (или) видоизменение листовой пластинки (ковыль, кактус); хорошо развитая кутикула (агава); большое количество волосков в эпидерме (</a:t>
            </a:r>
            <a:r>
              <a:rPr lang="ru-RU" dirty="0" err="1" smtClean="0"/>
              <a:t>сенполия</a:t>
            </a:r>
            <a:r>
              <a:rPr lang="ru-RU" dirty="0" smtClean="0"/>
              <a:t>).</a:t>
            </a:r>
          </a:p>
          <a:p>
            <a:r>
              <a:rPr lang="ru-RU" b="1" dirty="0" smtClean="0"/>
              <a:t>Листопад</a:t>
            </a:r>
            <a:r>
              <a:rPr lang="ru-RU" dirty="0" smtClean="0"/>
              <a:t> – это естественное опадение листьев. В связи с этим растения делятся на листопадные и вечнозеленые. Для вечнозеленых растений характерны многолетние листья (листья сосны живут 2-4 года, ели – 5-7 лет). У листопадных растений в конце вегетационного периода ежегодно опадают все листья (дуб, береза, клен). К концу лета – началу осени листья начинают стареть, в них уменьшается интенсивность обмена веществ, начинает разрушаться хлорофилл и хлоропласты, листья приобретают другую окраску (не у всех растений: например, листья сирени остаются зелеными). Между основанием листа и стеблем начинает формироваться отделительный слой клеток, состоящий из мертвых клеток пробки. В пазухе листа в это время окончательно сформировывается почка, после чего лист опадает. След от опавшего листа на стебле называется листовым рубцом. Значение листопада: удаление из организма ненужных веществ; уменьшение испарения, что особенно важно зимой, когда практически прекращается поступление воды из почвы; уменьшение массы побегов и их площади, что снижает количество снега, задерживающегося на ветках, следовательно, уменьшается вероятность поломки побегов.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0160530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Стебель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5742" y="1690688"/>
            <a:ext cx="4825621" cy="1142432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Стебель – это осевая часть побега. Функции: опора, транспорт веществ, запас веществ, фотосинтез (у молодых стеблей деревьев и кустарников, а также у трав).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3821" y="1825625"/>
            <a:ext cx="5981488" cy="448426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742" y="2833120"/>
            <a:ext cx="4635690" cy="3476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421798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Транспорт веществ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По древесине движется вода с растворенными в ней веществами (в основном это минеральные вещества, но также двигаются органические вещества, которые синтезируются или накапливаются в корнях) снизу вверх. В начале весны по древесине двигается раствор с преобладанием органических веществ.</a:t>
            </a:r>
          </a:p>
          <a:p>
            <a:r>
              <a:rPr lang="ru-RU" dirty="0" smtClean="0"/>
              <a:t>По лубу движутся растворенные органические вещества в обоих направлениях: от листьев в корни (сверху вниз) и от листьев к плодам и цветкам (снизу вверх).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62921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Видоизменения побегов: Надземные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61077" y="1636097"/>
            <a:ext cx="4866564" cy="4351338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Колючки (боярышник) – выполняют защитные функции.</a:t>
            </a:r>
          </a:p>
          <a:p>
            <a:r>
              <a:rPr lang="ru-RU" dirty="0" smtClean="0"/>
              <a:t>Усик – это видоизмененный лист (горох) или весь побег (виноград). Функция: закручивание вокруг опоры, удержание побега в вертикальном положении.</a:t>
            </a:r>
          </a:p>
          <a:p>
            <a:r>
              <a:rPr lang="ru-RU" dirty="0" smtClean="0"/>
              <a:t>Надземный столон – это удлиненный ползучий побег. Он живет меньше года и выполняет функцию вегетативного размножения: на верхушке столона образуется укороченный побег («розетка»), который укореняется, и из него развивается новое растение (живучка, земляника).</a:t>
            </a:r>
          </a:p>
          <a:p>
            <a:r>
              <a:rPr lang="ru-RU" dirty="0" smtClean="0"/>
              <a:t>Кочан – это видоизмененная почка (капуста).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1636097"/>
            <a:ext cx="5531893" cy="4486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95892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Видоизменения побегов: Подземные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Подземный столон. Выполняет функцию расселения и вегетативного размножения. Формируется из почек у основания стебля; обычно белого цвета с бесцветными чешуевидными листьями. У таких растений, как картофель, седмичник, на конце столона формируется клубень.</a:t>
            </a:r>
          </a:p>
          <a:p>
            <a:r>
              <a:rPr lang="ru-RU" dirty="0" smtClean="0"/>
              <a:t>Клубень – сильно утолщенный подземный побег (картофель, топинамбур, хохлатка, седмичник). Выполняет функцию запаса питательных веществ, обеспечивает переживание неблагоприятных условий, вегетативное размножение и возобновление.</a:t>
            </a:r>
          </a:p>
          <a:p>
            <a:r>
              <a:rPr lang="ru-RU" dirty="0" smtClean="0"/>
              <a:t>Луковица – подземный побег с очень коротким уплощенным стеблем (донцем) и сочными листьями (лилия, тюльпан, лук). Выполняет функции: запас питательных веществ, переживание неблагоприятных условий, возобновление, вегетативное размножение.</a:t>
            </a:r>
          </a:p>
          <a:p>
            <a:r>
              <a:rPr lang="ru-RU" dirty="0" smtClean="0"/>
              <a:t>Клубнелуковица – подземный побег растений. Имеет сухие, пленчатые листья, а запасные питательные вещества откладываются в стебле (крокус, гладиолус, безвременник).</a:t>
            </a:r>
          </a:p>
          <a:p>
            <a:r>
              <a:rPr lang="ru-RU" dirty="0" smtClean="0"/>
              <a:t>Корневище – подземный или надземный видоизмененный многолетний побег с чешуевидными или зелеными листьями. Отвечает за размножение, расселение, запас питательных веществ, возобновление и пережидание неблагоприятных условий среды (пырей, ландыш, ирис).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574525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Видоизменения побегов: Подземные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8394" y="2160588"/>
            <a:ext cx="5175249" cy="3881437"/>
          </a:xfrm>
        </p:spPr>
      </p:pic>
    </p:spTree>
    <p:extLst>
      <p:ext uri="{BB962C8B-B14F-4D97-AF65-F5344CB8AC3E}">
        <p14:creationId xmlns:p14="http://schemas.microsoft.com/office/powerpoint/2010/main" val="385458074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Семя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199" y="1528549"/>
            <a:ext cx="10857932" cy="3016156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У покрытосеменных семя возникает из семязачатка, который находится в завязи пестика. Семя отвечает за размножение и расселение растений. Семя содержит в себе зародыш, который развивается из зиготы. Зародыш растений состоит из семядолей (две у двудольных и одна у однодольных), зародышевого корня, зародышевого стебля и зародышевой почки. Семядоля злаков – щиток. Функции семядоли: запас веществ (бобовые, сложноцветные), защита зародышевой почки, фотосинтез (при надземном прорастании) и всасывание питательных веществ из эндосперма (у злаков).</a:t>
            </a:r>
          </a:p>
          <a:p>
            <a:r>
              <a:rPr lang="ru-RU" dirty="0" smtClean="0"/>
              <a:t>Семена многих однодольных растений (пшеница, рожь) и многих двудольных растений (хурма, перец) характеризуются наличием запасающей ткани – эндосперма (он возникают после слияния одного спермия с ядром центральной клетки зародышевого мешка). Эндосперм характеризуется </a:t>
            </a:r>
            <a:r>
              <a:rPr lang="ru-RU" dirty="0" err="1" smtClean="0"/>
              <a:t>триплоидным</a:t>
            </a:r>
            <a:r>
              <a:rPr lang="ru-RU" dirty="0" smtClean="0"/>
              <a:t> набором хромосом. В созревшем семени эндосперм может отсутствовать, и в этом случае запас веществ находится в семядолях.</a:t>
            </a:r>
          </a:p>
          <a:p>
            <a:r>
              <a:rPr lang="ru-RU" dirty="0" smtClean="0"/>
              <a:t>Еще одна обязательная составляющая семени – семенная кожура. Она выполняет защитную функцию. На семенной кожуре имеется рубчик – место прикрепления семени к семяножке.</a:t>
            </a:r>
          </a:p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5266" y="4421875"/>
            <a:ext cx="6381467" cy="2246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17407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Значение растений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Выделение кислорода, необходимого для дыхания живых организмов.</a:t>
            </a:r>
          </a:p>
          <a:p>
            <a:r>
              <a:rPr lang="ru-RU" dirty="0" smtClean="0"/>
              <a:t>Переводят энергию Солнца в энергию химических связей (космическая роль).</a:t>
            </a:r>
          </a:p>
          <a:p>
            <a:r>
              <a:rPr lang="ru-RU" dirty="0" smtClean="0"/>
              <a:t>Начальное звено цепей питания.</a:t>
            </a:r>
          </a:p>
          <a:p>
            <a:r>
              <a:rPr lang="ru-RU" dirty="0" smtClean="0"/>
              <a:t>Употребляются в пищу.</a:t>
            </a:r>
          </a:p>
          <a:p>
            <a:r>
              <a:rPr lang="ru-RU" dirty="0" smtClean="0"/>
              <a:t>Декоративное.</a:t>
            </a:r>
          </a:p>
          <a:p>
            <a:r>
              <a:rPr lang="ru-RU" dirty="0" smtClean="0"/>
              <a:t>Используются в строительстве.</a:t>
            </a:r>
          </a:p>
          <a:p>
            <a:r>
              <a:rPr lang="ru-RU" dirty="0" smtClean="0"/>
              <a:t>Топливо.</a:t>
            </a:r>
          </a:p>
          <a:p>
            <a:r>
              <a:rPr lang="ru-RU" dirty="0" smtClean="0"/>
              <a:t>Сырье для текстильной, химической, бумажной, парфюмерной и косметической промышленности.</a:t>
            </a:r>
          </a:p>
          <a:p>
            <a:r>
              <a:rPr lang="ru-RU" dirty="0" smtClean="0"/>
              <a:t>Получение лекарств.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5039337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Условия прорастания семян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sz="2000" dirty="0" smtClean="0"/>
              <a:t>Кислород. Для дыхания прорастающих семян необходим кислород. Если закрыть стеклом пробирку с проросшими семенами и пустую пробирку и на следующий день внести в обе пробирки горящие спички, то в пробирке с семенами спичка погаснет сразу.</a:t>
            </a:r>
          </a:p>
          <a:p>
            <a:r>
              <a:rPr lang="ru-RU" sz="2000" dirty="0" smtClean="0"/>
              <a:t>Вода. Она необходима для ускорения обменных процессов, т.к. в составе семени мало воды, что способствует лучшей сохранности семян в неблагоприятных условиях окружающей среды.</a:t>
            </a:r>
          </a:p>
          <a:p>
            <a:r>
              <a:rPr lang="ru-RU" sz="2000" dirty="0" smtClean="0"/>
              <a:t>Определенная положительная температура. Есть холодостойкие растения (рожь, пшеница, морковь) и теплолюбивые (огурец, томат, кукуруза). У них разные требования к температуре при прорастании семян. Семена холодостойких могут прорастать уже при +1 +4оС, тогда как семена теплолюбивых прорастают при +12 +18оС. Оптимальная температура прорастания – это +15-20оС для холодостойких и +20-25оС для теплолюбивых.</a:t>
            </a:r>
          </a:p>
          <a:p>
            <a:pPr lvl="1"/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68298974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Цветок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020635" y="1853881"/>
            <a:ext cx="3870279" cy="4351338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Это генеративный орган растений, представляющий собой видоизмененный спороносный побег. Образуется только у покрытосеменных. Большинство цветков развивается на цветоножке. Если ее нет, то цветок называют сидячим.</a:t>
            </a:r>
          </a:p>
          <a:p>
            <a:pPr marL="0" indent="0">
              <a:buNone/>
            </a:pPr>
            <a:r>
              <a:rPr lang="ru-RU" b="1" dirty="0" smtClean="0"/>
              <a:t>Строение цветка:</a:t>
            </a:r>
            <a:endParaRPr lang="ru-RU" dirty="0" smtClean="0"/>
          </a:p>
          <a:p>
            <a:r>
              <a:rPr lang="ru-RU" dirty="0" smtClean="0"/>
              <a:t>Цветоложе – осевая часть цветка, представляющая собой расширенный участок стебля.</a:t>
            </a:r>
          </a:p>
          <a:p>
            <a:r>
              <a:rPr lang="ru-RU" dirty="0" smtClean="0"/>
              <a:t>Чашелистики – произошли из листьев, все чашелистики цветка образуют чашечку.</a:t>
            </a:r>
          </a:p>
          <a:p>
            <a:r>
              <a:rPr lang="ru-RU" dirty="0" smtClean="0"/>
              <a:t>Лепестки – произошли из тычинок, все лепестки образуют венчик.</a:t>
            </a:r>
          </a:p>
          <a:p>
            <a:r>
              <a:rPr lang="ru-RU" dirty="0" smtClean="0"/>
              <a:t>Тычинки.</a:t>
            </a:r>
          </a:p>
          <a:p>
            <a:r>
              <a:rPr lang="ru-RU" dirty="0" smtClean="0"/>
              <a:t>Пестики.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1767208"/>
            <a:ext cx="6250720" cy="4438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99567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Цветок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2000" dirty="0" smtClean="0"/>
              <a:t>Тычинка состоит из тычиночной нити и пыльника. Пыльник состоит из двух половинок, каждая половинка имеет два пыльцевых гнезда, в которых мейозом образуются микроспоры. Из них образуется мужской гаметофит (пыльцевое зерно или пылинка), состоящий всего из двух клеток: генеративной и вегетативной. В дальнейшем из генеративной клетки образуются мужские гаметы – спермии.</a:t>
            </a:r>
          </a:p>
          <a:p>
            <a:r>
              <a:rPr lang="ru-RU" sz="2000" dirty="0" smtClean="0"/>
              <a:t>Пестик состоит из: рыльца, столбика и завязи. Завязь пестика содержит один или несколько семязачатков. В семязачатке происходит мейоз и возникает 4 гаплоидные мегаспоры, 3 из них погибает, а оставшаяся образует зародышевой мешок (женский гаметофит). В нем содержатся 8 ядер (или клеток): яйцеклетка и две синергиды на одном полюсе; два ядра (в центре), которые сливаются и образуют центральное ядро (или клетку); три клетки-антиподы на противоположном полюсе.</a:t>
            </a:r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73126921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Соцветия</a:t>
            </a:r>
            <a:endParaRPr lang="ru-RU" dirty="0"/>
          </a:p>
        </p:txBody>
      </p:sp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766244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 smtClean="0"/>
              <a:t>Соцветие – это порядок расположения цветков у растения. У некоторых растений соцветий не образуется (тюльпан, нарцисс). Преимущества соцветий заключается в том, что цветки развиваются и распускаются последовательно друг за другом, что увеличивает общее время цветения и возможность опыления.</a:t>
            </a:r>
          </a:p>
          <a:p>
            <a:pPr marL="0" indent="0">
              <a:buNone/>
            </a:pPr>
            <a:r>
              <a:rPr lang="ru-RU" b="1" dirty="0" smtClean="0"/>
              <a:t>Простые соцветия</a:t>
            </a:r>
          </a:p>
          <a:p>
            <a:r>
              <a:rPr lang="ru-RU" dirty="0" smtClean="0"/>
              <a:t>Кисть – имеет удлиненную главную ось, на которой расположены цветки на цветоножках (черемуха, фиалка, ландыш, колокольчик).</a:t>
            </a:r>
          </a:p>
          <a:p>
            <a:r>
              <a:rPr lang="ru-RU" dirty="0" smtClean="0"/>
              <a:t>Щиток – имеет удлиненную главную ось, но цветоножки цветков обладают разной длиной, из-за чего все цветки оказываются расположенными примерно на одном уровне (груша).</a:t>
            </a:r>
          </a:p>
          <a:p>
            <a:r>
              <a:rPr lang="ru-RU" dirty="0" smtClean="0"/>
              <a:t>Зонтик – имеет сильно укороченную главную ось, все цветки имеют цветоножки примерно одной длины (примула, </a:t>
            </a:r>
            <a:r>
              <a:rPr lang="ru-RU" dirty="0" err="1" smtClean="0"/>
              <a:t>проломник</a:t>
            </a:r>
            <a:r>
              <a:rPr lang="ru-RU" dirty="0" smtClean="0"/>
              <a:t>).</a:t>
            </a:r>
          </a:p>
          <a:p>
            <a:r>
              <a:rPr lang="ru-RU" dirty="0" smtClean="0"/>
              <a:t>Колос – имеет удлиненную главную ось с расположенными на ней сидячими цветками (подорожник, ятрышник).</a:t>
            </a:r>
          </a:p>
          <a:p>
            <a:r>
              <a:rPr lang="ru-RU" dirty="0" smtClean="0"/>
              <a:t>Початок – имеет удлиненную толстую главную ось с расположенными на ней сидячими цветками (женское соцветие кукурузы, белокрыльник).</a:t>
            </a:r>
          </a:p>
          <a:p>
            <a:r>
              <a:rPr lang="ru-RU" dirty="0" smtClean="0"/>
              <a:t>Головка – имеет сильно укороченную главную ось, все цветки сидячие или цветоножки плохо развиты (клевер).</a:t>
            </a:r>
          </a:p>
          <a:p>
            <a:r>
              <a:rPr lang="ru-RU" dirty="0" smtClean="0"/>
              <a:t>Корзинка – имеет плоскую, реже конусовидную ось соцветия, на которой находятся сидячие цветки (ромашка, одуванчик, астра).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5300923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Соцветия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792872" y="1825625"/>
            <a:ext cx="3560928" cy="4351338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b="1" dirty="0" smtClean="0"/>
              <a:t>Сложные соцветия:</a:t>
            </a:r>
          </a:p>
          <a:p>
            <a:r>
              <a:rPr lang="ru-RU" dirty="0" smtClean="0"/>
              <a:t>Сложный колос – на удлиненной главной оси расположены колоски. Каждый колосок представляет собой простой колос (пшеница, рожь, ячмень).</a:t>
            </a:r>
          </a:p>
          <a:p>
            <a:r>
              <a:rPr lang="ru-RU" dirty="0" smtClean="0"/>
              <a:t>Сложный зонтик – на укороченной главной оси расположены простые зонтики (укроп, морковь, борщевик).</a:t>
            </a:r>
          </a:p>
          <a:p>
            <a:r>
              <a:rPr lang="ru-RU" dirty="0" smtClean="0"/>
              <a:t>Метелка – на удлиненной главной оси расположены ветвящиеся колоски на длинных ножках (сирень, рябина, овес, боярышник, мужское соцветие кукурузы).</a:t>
            </a:r>
          </a:p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690688"/>
            <a:ext cx="6240793" cy="4678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859871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Опыление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36979" y="1501254"/>
            <a:ext cx="10263117" cy="5199797"/>
          </a:xfrm>
        </p:spPr>
        <p:txBody>
          <a:bodyPr>
            <a:normAutofit fontScale="85000" lnSpcReduction="20000"/>
          </a:bodyPr>
          <a:lstStyle/>
          <a:p>
            <a:r>
              <a:rPr lang="ru-RU" b="1" dirty="0" smtClean="0"/>
              <a:t>Опыление</a:t>
            </a:r>
            <a:r>
              <a:rPr lang="ru-RU" dirty="0" smtClean="0"/>
              <a:t> – это перенос пыльцы на рыльце пестика. Различают самоопыление и перекрестное опыление. При самоопылении пыльца попадает на рыльце пестика внутри одного цветка. При перекрестном опылении пыльца с одного цветка переносится на рыльце пестика другого цветка либо с помощью ветра, либо насекомыми или другими животными-опылителями. Наиболее эволюционно выгодно перекрестное опыление, т.к. повышается вероятность рекомбинаций генетического материала, что способствует увеличению внутривидового разнообразия.</a:t>
            </a:r>
          </a:p>
          <a:p>
            <a:r>
              <a:rPr lang="ru-RU" b="1" dirty="0" smtClean="0"/>
              <a:t>Признаки самоопыляющихся растений:</a:t>
            </a:r>
            <a:r>
              <a:rPr lang="ru-RU" dirty="0" smtClean="0"/>
              <a:t> нет нектара и запаха, тычинки обычно выше пестиков, иногда пыльца созревает еще в бутоне и опыление происходит в еще не распустившемся цветке (горох, томат, ячмень).</a:t>
            </a:r>
          </a:p>
          <a:p>
            <a:r>
              <a:rPr lang="ru-RU" b="1" dirty="0" smtClean="0"/>
              <a:t>Признаки ветроопыляемых растений:</a:t>
            </a:r>
            <a:r>
              <a:rPr lang="ru-RU" dirty="0" smtClean="0"/>
              <a:t> пыльца легкая и сухая, ее образуется очень много, цветки мелкие и невзрачные, чаще всего собраны в соцветия, околоцветники развиты слабо, нет запаха и нектара, цветение часто происходит ранней весной, до появления листьев (лещина, дуб, береза).</a:t>
            </a:r>
          </a:p>
          <a:p>
            <a:r>
              <a:rPr lang="ru-RU" b="1" dirty="0" smtClean="0"/>
              <a:t>Признаки </a:t>
            </a:r>
            <a:r>
              <a:rPr lang="ru-RU" b="1" dirty="0" err="1" smtClean="0"/>
              <a:t>насекомоопыляемых</a:t>
            </a:r>
            <a:r>
              <a:rPr lang="ru-RU" b="1" dirty="0" smtClean="0"/>
              <a:t> растений:</a:t>
            </a:r>
            <a:r>
              <a:rPr lang="ru-RU" dirty="0" smtClean="0"/>
              <a:t> сильный запах, наличие нектара, часто крупные цветки с яркими околоцветниками, липкая пыльца (ландыш, рябина, яблоня, липа).</a:t>
            </a:r>
          </a:p>
          <a:p>
            <a:r>
              <a:rPr lang="ru-RU" b="1" dirty="0" smtClean="0"/>
              <a:t>Оплодотворение.</a:t>
            </a:r>
            <a:r>
              <a:rPr lang="ru-RU" dirty="0" smtClean="0"/>
              <a:t> При опылении пыльца попадает на рыльце пестика и начинает прорастать: вегетативная клетка разрастается в направлении завязи и образует пыльцевую трубку, по которой начинает двигаться генеративная клетка. Генеративная клетка делится митозом с образованием двух спермиев. Пыльцевая трубка входит в зародышевый мешок, и один спермий сливается с яйцеклеткой с образованием зиготы, из которой в дальнейшем развивается зародыш семени, а другой спермий сливается с центральной клеткой, в результате чего образуется </a:t>
            </a:r>
            <a:r>
              <a:rPr lang="ru-RU" dirty="0" err="1" smtClean="0"/>
              <a:t>триплоидная</a:t>
            </a:r>
            <a:r>
              <a:rPr lang="ru-RU" dirty="0" smtClean="0"/>
              <a:t> клетка, из которой в дальнейшем формируется эндосперм семени (запасающая ткань). Из покровов семязачатка развивается семенная кожура, а из завязи в целом развивается плод. Таким образом, для цветковых растений характерно двойное оплодотворение (открыто С.Г. </a:t>
            </a:r>
            <a:r>
              <a:rPr lang="ru-RU" dirty="0" err="1" smtClean="0"/>
              <a:t>Навашиным</a:t>
            </a:r>
            <a:r>
              <a:rPr lang="ru-RU" dirty="0" smtClean="0"/>
              <a:t> в 1898г).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2273405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Плоды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378424"/>
            <a:ext cx="10515600" cy="5349922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Плоды образуются только у покрытосеменных растений. Развиваются из цветка; в образовании плодов обязательно участвует</a:t>
            </a:r>
            <a:r>
              <a:rPr lang="ru-RU" b="1" dirty="0" smtClean="0"/>
              <a:t> </a:t>
            </a:r>
            <a:r>
              <a:rPr lang="ru-RU" dirty="0" smtClean="0"/>
              <a:t>завязь</a:t>
            </a:r>
            <a:r>
              <a:rPr lang="ru-RU" b="1" dirty="0" smtClean="0"/>
              <a:t>.</a:t>
            </a:r>
            <a:r>
              <a:rPr lang="ru-RU" dirty="0" smtClean="0"/>
              <a:t> Из стенки завязи развивается околоплодник, из семязачатка – семя. Также в образовании плода может принимать участие цветоложе (земляника).</a:t>
            </a:r>
          </a:p>
          <a:p>
            <a:r>
              <a:rPr lang="ru-RU" b="1" dirty="0" smtClean="0"/>
              <a:t>Сочные плоды</a:t>
            </a:r>
            <a:endParaRPr lang="ru-RU" dirty="0" smtClean="0"/>
          </a:p>
          <a:p>
            <a:r>
              <a:rPr lang="ru-RU" dirty="0" smtClean="0"/>
              <a:t>Костянка – односемянный плод с сочным околоплодником (вишня, слива, абрикос).</a:t>
            </a:r>
          </a:p>
          <a:p>
            <a:r>
              <a:rPr lang="ru-RU" dirty="0" err="1" smtClean="0"/>
              <a:t>Многокостянка</a:t>
            </a:r>
            <a:r>
              <a:rPr lang="ru-RU" dirty="0" smtClean="0"/>
              <a:t> – плод состоит из нескольких костянок на общем цветоложе (малина, ежевика, костяника).</a:t>
            </a:r>
          </a:p>
          <a:p>
            <a:r>
              <a:rPr lang="ru-RU" dirty="0" smtClean="0"/>
              <a:t>Ягода – многосемянной сочный плод, в его формировании участвует только завязь (томат, картофель, виноград).</a:t>
            </a:r>
          </a:p>
          <a:p>
            <a:r>
              <a:rPr lang="ru-RU" dirty="0" smtClean="0"/>
              <a:t>Яблоко – многосемянной плод, семена расположены по одному (каждый в своей камере) ближе к центру плода. В формировании плода помимо завязи участвуют другие части цветка (яблоня, груша, рябина).</a:t>
            </a:r>
          </a:p>
          <a:p>
            <a:r>
              <a:rPr lang="ru-RU" b="1" dirty="0" smtClean="0"/>
              <a:t>Сухие плоды</a:t>
            </a:r>
            <a:endParaRPr lang="ru-RU" dirty="0" smtClean="0"/>
          </a:p>
          <a:p>
            <a:r>
              <a:rPr lang="ru-RU" dirty="0" smtClean="0"/>
              <a:t>Боб – многосемянной вскрывающийся плод, не имеющий перегородки; семена расположены на створках (горох, фасоль, клевер).</a:t>
            </a:r>
          </a:p>
          <a:p>
            <a:r>
              <a:rPr lang="ru-RU" dirty="0" smtClean="0"/>
              <a:t>Стручок – длина превышает ширину в 4 и более раз. Состоит из двух створок, семена расположены на перегородке между ними (капуста, редис, репа).</a:t>
            </a:r>
          </a:p>
          <a:p>
            <a:r>
              <a:rPr lang="ru-RU" dirty="0" err="1" smtClean="0"/>
              <a:t>Стручечек</a:t>
            </a:r>
            <a:r>
              <a:rPr lang="ru-RU" dirty="0" smtClean="0"/>
              <a:t> – длина превышает ширину не более чем в 3-4 раза или равна ей (пастушья сумка, ярутка).</a:t>
            </a:r>
          </a:p>
          <a:p>
            <a:r>
              <a:rPr lang="ru-RU" dirty="0" smtClean="0"/>
              <a:t>Коробочка – возникает при полном срастании плодолистиков цветка и содержит несколько гнезд, число которых соответствует числу плодолистиков цветка (мак, тюльпан, белена).</a:t>
            </a:r>
          </a:p>
          <a:p>
            <a:r>
              <a:rPr lang="ru-RU" dirty="0" smtClean="0"/>
              <a:t>Зерновка – односемянный плод; околоплодник срастается с семенной кожурой (пшеница, кукуруза, овес).</a:t>
            </a:r>
          </a:p>
          <a:p>
            <a:r>
              <a:rPr lang="ru-RU" dirty="0" smtClean="0"/>
              <a:t>Семянка – односемянной плод; околоплодник не срастается с семенной кожурой (подсолнечник, астра).</a:t>
            </a:r>
          </a:p>
          <a:p>
            <a:r>
              <a:rPr lang="ru-RU" dirty="0" smtClean="0"/>
              <a:t>Орех – односемянной плод, имеющий жесткий одревесневший околоплодник (лещина).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6545229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6200" y="2476772"/>
            <a:ext cx="8596668" cy="1320800"/>
          </a:xfrm>
        </p:spPr>
        <p:txBody>
          <a:bodyPr>
            <a:normAutofit/>
          </a:bodyPr>
          <a:lstStyle/>
          <a:p>
            <a:r>
              <a:rPr lang="ru-RU" sz="6600" dirty="0" smtClean="0"/>
              <a:t>Спасибо за внимание</a:t>
            </a:r>
            <a:endParaRPr lang="ru-RU" sz="6600" dirty="0"/>
          </a:p>
        </p:txBody>
      </p:sp>
    </p:spTree>
    <p:extLst>
      <p:ext uri="{BB962C8B-B14F-4D97-AF65-F5344CB8AC3E}">
        <p14:creationId xmlns:p14="http://schemas.microsoft.com/office/powerpoint/2010/main" val="41234558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Жизненные формы растений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Жизненная форма растения – это внешний облик растения, отражающий приспособленность к определенным условиям среды обитания. Выделяют 4 основные жизненные формы:</a:t>
            </a:r>
            <a:br>
              <a:rPr lang="ru-RU" dirty="0" smtClean="0"/>
            </a:br>
            <a:endParaRPr lang="ru-RU" dirty="0" smtClean="0"/>
          </a:p>
          <a:p>
            <a:r>
              <a:rPr lang="ru-RU" b="1" dirty="0" smtClean="0"/>
              <a:t>Дерево </a:t>
            </a:r>
            <a:r>
              <a:rPr lang="ru-RU" dirty="0" smtClean="0"/>
              <a:t>– это многолетнее растение с одним главным стеблем (стволом) и совокупностью боковых побегов, образующих крону. Стебель обычно одревесневший и прямостоячий. Продолжительность жизни может достигать несколько тысяч лет.</a:t>
            </a:r>
            <a:br>
              <a:rPr lang="ru-RU" dirty="0" smtClean="0"/>
            </a:br>
            <a:endParaRPr lang="ru-RU" dirty="0" smtClean="0"/>
          </a:p>
          <a:p>
            <a:r>
              <a:rPr lang="ru-RU" b="1" dirty="0" smtClean="0"/>
              <a:t>Кустарник</a:t>
            </a:r>
            <a:r>
              <a:rPr lang="ru-RU" dirty="0" smtClean="0"/>
              <a:t> – это многолетнее растение с несколькими стеблями (стволиками). Стебель обычно также одревесневший и прямостоячий. Продолжительность жизни отдельного стволика составляет от 2 (малина) до 20-25 лет (орешник), но общая продолжительность жизни всего растения может составлять несколько сотен лет. Необходимо отметить, что в зависимости от условий произрастания, некоторые растения могут быть либо кустарниками, либо деревьями (например, рябина).</a:t>
            </a:r>
          </a:p>
        </p:txBody>
      </p:sp>
    </p:spTree>
    <p:extLst>
      <p:ext uri="{BB962C8B-B14F-4D97-AF65-F5344CB8AC3E}">
        <p14:creationId xmlns:p14="http://schemas.microsoft.com/office/powerpoint/2010/main" val="36161003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Жизненные формы растений сл.2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b="1" dirty="0" smtClean="0"/>
              <a:t>Кустарничек</a:t>
            </a:r>
            <a:r>
              <a:rPr lang="ru-RU" dirty="0" smtClean="0"/>
              <a:t> – это небольшие кустарники, не превышающие в высоту50 см (в среднем – 10-30 см). Часто они имеют длинные корневища. Продолжительность жизни отдельных кустиков составляет в среднем 5-10 лет, растение в целом может существовать несколько сотен лет. К кустарничкам относятся черника, брусника, клюква, мирт, вереск.</a:t>
            </a:r>
            <a:br>
              <a:rPr lang="ru-RU" dirty="0" smtClean="0"/>
            </a:br>
            <a:endParaRPr lang="ru-RU" dirty="0" smtClean="0"/>
          </a:p>
          <a:p>
            <a:r>
              <a:rPr lang="ru-RU" b="1" dirty="0" smtClean="0"/>
              <a:t>Травы</a:t>
            </a:r>
            <a:r>
              <a:rPr lang="ru-RU" dirty="0" smtClean="0"/>
              <a:t> – это растения, имеющие </a:t>
            </a:r>
            <a:r>
              <a:rPr lang="ru-RU" dirty="0" err="1" smtClean="0"/>
              <a:t>неодревесневший</a:t>
            </a:r>
            <a:r>
              <a:rPr lang="ru-RU" dirty="0" smtClean="0"/>
              <a:t> стебель. В умеренном поясе надземные побеги трав чаще всего живут всего один вегетационный период, после чего отмирают. По продолжительности жизни травы делят на однолетние, двулетние и многолетние. Однолетние травы за один сезон проходят один или несколько циклов развития от семени до взрослого растения, которое после образования плодов погибает (пастушья сумка, ярутка). Двулетние травы в первый год существования формируют только вегетативные органы, а на второй год образуют генеративные органы и после образования плодов погибают (морковь, свекла, капуста). Многолетние травы живут несколько десятков лет, ежегодно образуя новые надземные побеги, отмирающие в конце вегетационного периода. К многолетним травам относится большинство травянистых растений. </a:t>
            </a:r>
            <a:r>
              <a:rPr lang="ru-RU" b="1" dirty="0" smtClean="0"/>
              <a:t>Самая большая трава — это банан.</a:t>
            </a:r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969670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Строение клетки растений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211" y="1581506"/>
            <a:ext cx="5804181" cy="4351338"/>
          </a:xfrm>
        </p:spPr>
      </p:pic>
      <p:sp>
        <p:nvSpPr>
          <p:cNvPr id="5" name="Прямоугольник 4"/>
          <p:cNvSpPr/>
          <p:nvPr/>
        </p:nvSpPr>
        <p:spPr>
          <a:xfrm>
            <a:off x="6250205" y="1581506"/>
            <a:ext cx="503147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Клетка растений характеризуется наличием оболочки, состоящей из целлюлозы (клетчатки). Оболочка обеспечивает защиту, прочность клетки и растения, форму клетки, участвует в транспорте веществ. Под оболочкой располагается цитоплазматическая мембрана.</a:t>
            </a:r>
            <a:br>
              <a:rPr lang="ru-RU" dirty="0" smtClean="0"/>
            </a:br>
            <a:r>
              <a:rPr lang="ru-RU" dirty="0" smtClean="0"/>
              <a:t>Внутри клетки находится цитоплазма с комплексом органоидов, присущих всем эукариотам, и ядро. Необходимо отметить, что в клетке растений содержатся органоиды, не характерные для других эукариот: вакуоль (заполнена клеточным соком) и пластиды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915033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Ткани растений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5995" y="1930400"/>
            <a:ext cx="6006092" cy="3881437"/>
          </a:xfrm>
        </p:spPr>
      </p:pic>
      <p:sp>
        <p:nvSpPr>
          <p:cNvPr id="5" name="Прямоугольник 4"/>
          <p:cNvSpPr/>
          <p:nvPr/>
        </p:nvSpPr>
        <p:spPr>
          <a:xfrm>
            <a:off x="327547" y="2564145"/>
            <a:ext cx="3125337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Ткань – это группа клеток и межклеточного вещества, схожих по строению, происхождению и приспособленная к выполнению одной или нескольких функций.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792886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Образовательные ткани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0376" y="1825625"/>
            <a:ext cx="10903423" cy="303297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1800" dirty="0"/>
              <a:t>	</a:t>
            </a:r>
            <a:r>
              <a:rPr lang="ru-RU" sz="1800" dirty="0" smtClean="0"/>
              <a:t>Они образуют новые клетки и обеспечивают рост растения. Способность к делению сохраняется только у клеток этих тканей. Эти ткани могут сохраняться в течение всей жизни растений. Все образовательные ткани состоят из недифференцированных клеток. Их клетки характеризуются небольшими размерами, тонкой оболочкой, относительно крупным ядром, занимающим центральное положение, отсутствием крупной центральной вакуоли и хлоропластов. Выделяют верхушечные, боковые, вставочные и раневые образовательные ткани.</a:t>
            </a:r>
            <a:br>
              <a:rPr lang="ru-RU" sz="1800" dirty="0" smtClean="0"/>
            </a:br>
            <a:r>
              <a:rPr lang="ru-RU" sz="1800" dirty="0" smtClean="0"/>
              <a:t>Верхушечные – находятся на вершине вегетативных органов (побег, корень). Они наращивают соответствующие органы в длину.</a:t>
            </a:r>
            <a:br>
              <a:rPr lang="ru-RU" sz="1800" dirty="0" smtClean="0"/>
            </a:br>
            <a:r>
              <a:rPr lang="ru-RU" sz="1800" dirty="0" smtClean="0"/>
              <a:t>Боковые – находятся в стебле и корне (камбий и феллоген). Они определяет рост органа в толщину.</a:t>
            </a:r>
            <a:br>
              <a:rPr lang="ru-RU" sz="1800" dirty="0" smtClean="0"/>
            </a:br>
            <a:r>
              <a:rPr lang="ru-RU" sz="1800" dirty="0" smtClean="0"/>
              <a:t>Вставочные находятся в основаниях междоузлий (у злаков). Они обеспечивают быстрый рост побега, имеют временный характер.</a:t>
            </a:r>
            <a:br>
              <a:rPr lang="ru-RU" sz="1800" dirty="0" smtClean="0"/>
            </a:br>
            <a:r>
              <a:rPr lang="ru-RU" sz="1800" dirty="0" smtClean="0"/>
              <a:t>Раневые (травматические) возникают при залечивании поврежденных тканей и органов.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1561801071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121</TotalTime>
  <Words>3701</Words>
  <Application>Microsoft Office PowerPoint</Application>
  <PresentationFormat>Произвольный</PresentationFormat>
  <Paragraphs>204</Paragraphs>
  <Slides>47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47</vt:i4>
      </vt:variant>
    </vt:vector>
  </HeadingPairs>
  <TitlesOfParts>
    <vt:vector size="48" baseType="lpstr">
      <vt:lpstr>Аспект</vt:lpstr>
      <vt:lpstr>Подготовка к ОГЭ по биологии Раздел «Растения»</vt:lpstr>
      <vt:lpstr>Ботаника - наука о растениях</vt:lpstr>
      <vt:lpstr>Высшие и низшие растения</vt:lpstr>
      <vt:lpstr>Значение растений</vt:lpstr>
      <vt:lpstr>Жизненные формы растений</vt:lpstr>
      <vt:lpstr>Жизненные формы растений сл.2</vt:lpstr>
      <vt:lpstr>Строение клетки растений</vt:lpstr>
      <vt:lpstr>Ткани растений</vt:lpstr>
      <vt:lpstr>Образовательные ткани</vt:lpstr>
      <vt:lpstr>Образовательные ткани</vt:lpstr>
      <vt:lpstr>Покровные ткани</vt:lpstr>
      <vt:lpstr>Механические ткани</vt:lpstr>
      <vt:lpstr>Механические ткани</vt:lpstr>
      <vt:lpstr>Проводящие ткани</vt:lpstr>
      <vt:lpstr>Выделительные ткани</vt:lpstr>
      <vt:lpstr>Основные ткани</vt:lpstr>
      <vt:lpstr>Основные ткани </vt:lpstr>
      <vt:lpstr>Вегетативные органы растений</vt:lpstr>
      <vt:lpstr>Вегетативные органы растений</vt:lpstr>
      <vt:lpstr>Корень</vt:lpstr>
      <vt:lpstr>Корень</vt:lpstr>
      <vt:lpstr>Строение корня.</vt:lpstr>
      <vt:lpstr>Видоизменения корней</vt:lpstr>
      <vt:lpstr>Побег</vt:lpstr>
      <vt:lpstr>Побег</vt:lpstr>
      <vt:lpstr>Почка</vt:lpstr>
      <vt:lpstr>Почка</vt:lpstr>
      <vt:lpstr>Лист</vt:lpstr>
      <vt:lpstr>Лист</vt:lpstr>
      <vt:lpstr>Лист</vt:lpstr>
      <vt:lpstr>Лист</vt:lpstr>
      <vt:lpstr>Лист</vt:lpstr>
      <vt:lpstr>Лист</vt:lpstr>
      <vt:lpstr>Стебель</vt:lpstr>
      <vt:lpstr>Транспорт веществ</vt:lpstr>
      <vt:lpstr>Видоизменения побегов: Надземные</vt:lpstr>
      <vt:lpstr>Видоизменения побегов: Подземные</vt:lpstr>
      <vt:lpstr>Видоизменения побегов: Подземные</vt:lpstr>
      <vt:lpstr>Семя</vt:lpstr>
      <vt:lpstr>Условия прорастания семян</vt:lpstr>
      <vt:lpstr>Цветок</vt:lpstr>
      <vt:lpstr>Цветок</vt:lpstr>
      <vt:lpstr>Соцветия</vt:lpstr>
      <vt:lpstr>Соцветия</vt:lpstr>
      <vt:lpstr>Опыление</vt:lpstr>
      <vt:lpstr>Плоды</vt:lpstr>
      <vt:lpstr>Спасибо за внимание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Подготовка к ОГЭ по биологии Раздел Ботаника</dc:title>
  <dc:creator>Марк</dc:creator>
  <cp:lastModifiedBy>Пользователь</cp:lastModifiedBy>
  <cp:revision>11</cp:revision>
  <dcterms:created xsi:type="dcterms:W3CDTF">2024-02-04T08:54:32Z</dcterms:created>
  <dcterms:modified xsi:type="dcterms:W3CDTF">2024-02-05T06:26:12Z</dcterms:modified>
</cp:coreProperties>
</file>