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82" r:id="rId10"/>
    <p:sldId id="263" r:id="rId11"/>
    <p:sldId id="284" r:id="rId12"/>
    <p:sldId id="290" r:id="rId13"/>
    <p:sldId id="291" r:id="rId14"/>
    <p:sldId id="271" r:id="rId15"/>
    <p:sldId id="280" r:id="rId16"/>
    <p:sldId id="288" r:id="rId17"/>
    <p:sldId id="285" r:id="rId18"/>
    <p:sldId id="264" r:id="rId19"/>
    <p:sldId id="281" r:id="rId20"/>
    <p:sldId id="287" r:id="rId21"/>
    <p:sldId id="298" r:id="rId22"/>
    <p:sldId id="299" r:id="rId23"/>
    <p:sldId id="300" r:id="rId24"/>
    <p:sldId id="265" r:id="rId25"/>
    <p:sldId id="293" r:id="rId26"/>
    <p:sldId id="294" r:id="rId27"/>
    <p:sldId id="292" r:id="rId28"/>
    <p:sldId id="295" r:id="rId29"/>
    <p:sldId id="266" r:id="rId30"/>
    <p:sldId id="303" r:id="rId31"/>
    <p:sldId id="304" r:id="rId32"/>
    <p:sldId id="306" r:id="rId33"/>
    <p:sldId id="314" r:id="rId34"/>
    <p:sldId id="267" r:id="rId35"/>
    <p:sldId id="308" r:id="rId36"/>
    <p:sldId id="309" r:id="rId37"/>
    <p:sldId id="310" r:id="rId38"/>
    <p:sldId id="315" r:id="rId39"/>
    <p:sldId id="319" r:id="rId40"/>
    <p:sldId id="323" r:id="rId41"/>
    <p:sldId id="321" r:id="rId42"/>
    <p:sldId id="322" r:id="rId43"/>
    <p:sldId id="339" r:id="rId44"/>
    <p:sldId id="340" r:id="rId45"/>
    <p:sldId id="341" r:id="rId46"/>
    <p:sldId id="342" r:id="rId47"/>
    <p:sldId id="343" r:id="rId48"/>
    <p:sldId id="344" r:id="rId49"/>
    <p:sldId id="327" r:id="rId50"/>
    <p:sldId id="328" r:id="rId51"/>
    <p:sldId id="345" r:id="rId52"/>
    <p:sldId id="331" r:id="rId53"/>
    <p:sldId id="332" r:id="rId54"/>
    <p:sldId id="357" r:id="rId55"/>
    <p:sldId id="358" r:id="rId56"/>
    <p:sldId id="359" r:id="rId57"/>
    <p:sldId id="360" r:id="rId58"/>
    <p:sldId id="361" r:id="rId59"/>
    <p:sldId id="362" r:id="rId60"/>
    <p:sldId id="269" r:id="rId61"/>
    <p:sldId id="347" r:id="rId62"/>
    <p:sldId id="349" r:id="rId63"/>
    <p:sldId id="350" r:id="rId64"/>
    <p:sldId id="348" r:id="rId65"/>
    <p:sldId id="351" r:id="rId66"/>
    <p:sldId id="352" r:id="rId67"/>
    <p:sldId id="353" r:id="rId68"/>
    <p:sldId id="354" r:id="rId69"/>
    <p:sldId id="355" r:id="rId70"/>
    <p:sldId id="356" r:id="rId71"/>
    <p:sldId id="270" r:id="rId72"/>
    <p:sldId id="389" r:id="rId7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8F40EA-DEEC-4B0B-BAC3-25A99CE9521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4"/>
            <p14:sldId id="282"/>
          </p14:sldIdLst>
        </p14:section>
        <p14:section name="Раздел без заголовка" id="{2BE66DD6-BAB4-46F9-81A9-FBF213415684}">
          <p14:sldIdLst>
            <p14:sldId id="263"/>
            <p14:sldId id="284"/>
            <p14:sldId id="290"/>
            <p14:sldId id="291"/>
            <p14:sldId id="271"/>
            <p14:sldId id="280"/>
            <p14:sldId id="288"/>
            <p14:sldId id="285"/>
            <p14:sldId id="264"/>
            <p14:sldId id="281"/>
            <p14:sldId id="287"/>
            <p14:sldId id="298"/>
            <p14:sldId id="299"/>
            <p14:sldId id="300"/>
            <p14:sldId id="265"/>
            <p14:sldId id="293"/>
            <p14:sldId id="294"/>
            <p14:sldId id="292"/>
            <p14:sldId id="295"/>
            <p14:sldId id="266"/>
            <p14:sldId id="303"/>
            <p14:sldId id="304"/>
            <p14:sldId id="306"/>
            <p14:sldId id="314"/>
            <p14:sldId id="267"/>
            <p14:sldId id="308"/>
            <p14:sldId id="309"/>
            <p14:sldId id="310"/>
            <p14:sldId id="315"/>
            <p14:sldId id="319"/>
            <p14:sldId id="323"/>
            <p14:sldId id="321"/>
            <p14:sldId id="322"/>
            <p14:sldId id="339"/>
            <p14:sldId id="340"/>
            <p14:sldId id="341"/>
            <p14:sldId id="342"/>
            <p14:sldId id="343"/>
            <p14:sldId id="344"/>
            <p14:sldId id="327"/>
            <p14:sldId id="328"/>
            <p14:sldId id="345"/>
            <p14:sldId id="331"/>
            <p14:sldId id="332"/>
            <p14:sldId id="357"/>
            <p14:sldId id="358"/>
            <p14:sldId id="359"/>
            <p14:sldId id="360"/>
            <p14:sldId id="361"/>
            <p14:sldId id="362"/>
            <p14:sldId id="269"/>
            <p14:sldId id="347"/>
            <p14:sldId id="349"/>
            <p14:sldId id="350"/>
            <p14:sldId id="348"/>
            <p14:sldId id="351"/>
            <p14:sldId id="352"/>
            <p14:sldId id="353"/>
            <p14:sldId id="354"/>
            <p14:sldId id="355"/>
            <p14:sldId id="356"/>
            <p14:sldId id="270"/>
            <p14:sldId id="3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3326" autoAdjust="0"/>
  </p:normalViewPr>
  <p:slideViewPr>
    <p:cSldViewPr>
      <p:cViewPr>
        <p:scale>
          <a:sx n="89" d="100"/>
          <a:sy n="89" d="100"/>
        </p:scale>
        <p:origin x="-1267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22BF6-C30F-457F-A630-A4FA430FF43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E725-DDD4-4754-A048-C1964C84E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E725-DDD4-4754-A048-C1964C84E2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10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FF378C-DED9-4A87-B7CA-355A315DB2C3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6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F8975-976F-43E7-B9B4-17392B9586C4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9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BE4CB6-EA72-4B8D-9843-71620F0093F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3D2FC-45DD-459B-9ECA-0AD3DCFDEC27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3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E725-DDD4-4754-A048-C1964C84E21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8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E725-DDD4-4754-A048-C1964C84E21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3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5ED766-6217-45FB-80DB-46BF6D04DAA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4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865478-F4ED-4782-B643-E1DB4AF87AE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1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21ADE1-312E-4BEA-80D1-6F816C96BA27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6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72A7E-F958-444E-94E3-E58FF1C6B45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5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28F17B-F369-493D-97CB-FA1B12708558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6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43680-0174-45DE-B8A8-36CA504143D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2E91B3-9329-490D-9B7B-9AF26E95A7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F426F8-0454-453A-99D9-BE0D3F5085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olyakov.spb.ru/school/oge.htm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inf-oge.sdamgi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bz.ru/metodist/authors/informatika/3/" TargetMode="External"/><Relationship Id="rId5" Type="http://schemas.openxmlformats.org/officeDocument/2006/relationships/hyperlink" Target="http://online.fizinfo.ru/login/index.php" TargetMode="External"/><Relationship Id="rId4" Type="http://schemas.openxmlformats.org/officeDocument/2006/relationships/hyperlink" Target="http://fipi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1-10 (первой части) ОГЭ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предмету информатика.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Чистякова А.С., учитель информатики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50748"/>
            <a:ext cx="6416938" cy="39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96" y="980728"/>
            <a:ext cx="8186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 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кодировке UTF-16 каждый символ кодируется 16 битами. Влад написал текст (в нем нет лишних пробелов):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«Репа, тыква, огурец, артишок, патиссон, картофель  — овощи».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вычеркнул из списка название одного из овощей. Заодно он вычеркнул ставшие лишними запятые и пробелы  — два пробела не должны идти подряд.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размер нового предложения в данной кодировке оказался на 22 байта меньше, чем размер исходного предложения. Напишите в ответе вычеркнутое название овоща.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625" y="384305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бит / 8 = 2 байт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вычеркнутого текста)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4755" y="37170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en-US" b="1" baseline="30000" dirty="0" smtClean="0"/>
              <a:t>i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K</a:t>
            </a:r>
            <a:r>
              <a:rPr lang="ru-RU" b="1" dirty="0" smtClean="0"/>
              <a:t> </a:t>
            </a:r>
            <a:r>
              <a:rPr lang="en-US" b="1" dirty="0" smtClean="0"/>
              <a:t>*</a:t>
            </a:r>
            <a:r>
              <a:rPr lang="ru-RU" b="1" dirty="0" smtClean="0"/>
              <a:t> </a:t>
            </a:r>
            <a:r>
              <a:rPr lang="en-US" b="1" dirty="0" err="1" smtClean="0"/>
              <a:t>i</a:t>
            </a:r>
            <a:endParaRPr lang="ru-RU" b="1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39952" y="3843050"/>
            <a:ext cx="0" cy="11283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4541" y="4748098"/>
            <a:ext cx="12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4755" y="4421261"/>
            <a:ext cx="436778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I /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2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 =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366" y="260648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</a:t>
            </a:r>
            <a:r>
              <a:rPr kumimoji="0" lang="en-US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1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41" y="5229200"/>
            <a:ext cx="810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Влад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вычеркнул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овощей,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вычеркнул еще и два символа дополнительно: один пробел и одну запятую. Значит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вычеркнутый овощ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есть только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овощ: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277" y="3326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_2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сам. работа)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156" y="3140968"/>
            <a:ext cx="347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бит / 8 = 4 байт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вычеркнутого текста)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40" y="4251631"/>
            <a:ext cx="12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84690" y="3416226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1527" y="338213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en-US" b="1" baseline="30000" dirty="0" smtClean="0"/>
              <a:t>i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K</a:t>
            </a:r>
            <a:r>
              <a:rPr lang="ru-RU" b="1" dirty="0" smtClean="0"/>
              <a:t> </a:t>
            </a:r>
            <a:r>
              <a:rPr lang="en-US" b="1" dirty="0" smtClean="0"/>
              <a:t>*</a:t>
            </a:r>
            <a:r>
              <a:rPr lang="ru-RU" b="1" dirty="0" smtClean="0"/>
              <a:t> </a:t>
            </a:r>
            <a:r>
              <a:rPr lang="en-US" b="1" dirty="0" err="1" smtClean="0"/>
              <a:t>i</a:t>
            </a:r>
            <a:endParaRPr lang="ru-RU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68405" y="4061986"/>
            <a:ext cx="488005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I /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 =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040" y="4892983"/>
            <a:ext cx="83504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Артём вычеркнул одну из профессий, он вычеркнул еще и два символа дополнительно: один пробел и одну запятую. Значит вычеркнутая профессия состоит из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символов (11 – 2 = 9). Из девяти символов есть только одна профессия: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108" y="5589240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8040" y="978935"/>
            <a:ext cx="8278416" cy="2162033"/>
            <a:chOff x="0" y="886073"/>
            <a:chExt cx="9144000" cy="25266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86073"/>
              <a:ext cx="9144000" cy="252661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53" y="1412776"/>
              <a:ext cx="8904143" cy="64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1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935" y="29928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1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_3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 </a:t>
            </a:r>
            <a:r>
              <a:rPr kumimoji="0" lang="en-US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сам. работа)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46" y="28338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бит / 8 = 2 байт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К= 4 символа (волк)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добавленного текста)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46" y="3249335"/>
            <a:ext cx="79255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7" y="292472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en-US" b="1" baseline="30000" dirty="0" smtClean="0"/>
              <a:t>i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en-US" b="1" dirty="0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K</a:t>
            </a:r>
            <a:r>
              <a:rPr lang="ru-RU" b="1" dirty="0" smtClean="0"/>
              <a:t> </a:t>
            </a:r>
            <a:r>
              <a:rPr lang="en-US" b="1" dirty="0" smtClean="0"/>
              <a:t>*</a:t>
            </a:r>
            <a:r>
              <a:rPr lang="ru-RU" b="1" dirty="0" smtClean="0"/>
              <a:t> </a:t>
            </a:r>
            <a:r>
              <a:rPr lang="en-US" b="1" dirty="0" err="1" smtClean="0"/>
              <a:t>i</a:t>
            </a:r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13" y="3572500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1 символ кодируется 2 байтами, то: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(добавленного 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*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байта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46" y="4417619"/>
            <a:ext cx="8572617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на сколько байт при этом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размер самого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предложения, необходимо учесть еще два символа  (запятую и пробел), т.е. к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байтам прибавить еще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байта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– 2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байт 	</a:t>
            </a:r>
            <a:r>
              <a:rPr lang="ru-RU" sz="2400" dirty="0" smtClean="0">
                <a:solidFill>
                  <a:srgbClr val="FF0000"/>
                </a:solidFill>
              </a:rPr>
              <a:t>			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39551" y="945617"/>
            <a:ext cx="8208913" cy="1960080"/>
            <a:chOff x="179513" y="1124744"/>
            <a:chExt cx="8896652" cy="196008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79513" y="1124744"/>
              <a:ext cx="8896652" cy="1960080"/>
              <a:chOff x="179513" y="1124744"/>
              <a:chExt cx="8896652" cy="1960080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79513" y="1124744"/>
                <a:ext cx="8896652" cy="1960080"/>
                <a:chOff x="179513" y="1124744"/>
                <a:chExt cx="8896652" cy="1960080"/>
              </a:xfrm>
            </p:grpSpPr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513" y="1124744"/>
                  <a:ext cx="8896652" cy="196008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4788024" y="1124744"/>
                  <a:ext cx="1224136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b="1" dirty="0" smtClean="0"/>
                    <a:t>16 битами.</a:t>
                  </a:r>
                  <a:endParaRPr lang="ru-RU" sz="1600" b="1" dirty="0"/>
                </a:p>
              </p:txBody>
            </p:sp>
          </p:grp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2556" y="1181047"/>
                <a:ext cx="671172" cy="211949"/>
              </a:xfrm>
              <a:prstGeom prst="rect">
                <a:avLst/>
              </a:prstGeom>
            </p:spPr>
          </p:pic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804248" y="2276872"/>
              <a:ext cx="5040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3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7794"/>
            <a:ext cx="7344817" cy="1801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8424936" cy="1996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57" y="2269783"/>
            <a:ext cx="956320" cy="956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03" y="5552393"/>
            <a:ext cx="956320" cy="9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50421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5812870"/>
            <a:ext cx="388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выдра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898" y="272053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2_1.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декодирование информации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1196380"/>
            <a:ext cx="832992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endParaRPr lang="ru-RU" altLang="ru-RU" sz="24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40585"/>
              </p:ext>
            </p:extLst>
          </p:nvPr>
        </p:nvGraphicFramePr>
        <p:xfrm>
          <a:off x="2051720" y="1584178"/>
          <a:ext cx="4032450" cy="731520"/>
        </p:xfrm>
        <a:graphic>
          <a:graphicData uri="http://schemas.openxmlformats.org/drawingml/2006/table">
            <a:tbl>
              <a:tblPr/>
              <a:tblGrid>
                <a:gridCol w="672075"/>
                <a:gridCol w="672075"/>
                <a:gridCol w="672075"/>
                <a:gridCol w="672075"/>
                <a:gridCol w="672075"/>
                <a:gridCol w="672075"/>
              </a:tblGrid>
              <a:tr h="274339"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r>
                        <a:rPr lang="ru-RU"/>
                        <a:t>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9750" y="836712"/>
            <a:ext cx="820648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Валя шифрует русские слова (последовательности букв), записывая вместо каждой буквы ее код: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цепочки можно расшифровать не одним способом. Например, 00010101 может означать не только СКА, но и СНК. Даны три кодовые цепочки: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100101000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101111100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100111101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Найдите среди них ту, которая имеет только одну расшифровку, и запишите в ответе расшифрованное слово.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Проанализируем каждый вариант ответа: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  «100101000» может означать как «ДКС» так и «НААС».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  «101111100» может означать только «КОД».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  «100111101» может означать как «ДОК» так и «НАОА».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ответ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8658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2 (ответ)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401016" cy="1938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03" y="3207456"/>
            <a:ext cx="5353050" cy="2162175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576" y="5301207"/>
            <a:ext cx="345663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Ответ: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ОБЛАКО</a:t>
            </a:r>
          </a:p>
        </p:txBody>
      </p:sp>
    </p:spTree>
    <p:extLst>
      <p:ext uri="{BB962C8B-B14F-4D97-AF65-F5344CB8AC3E}">
        <p14:creationId xmlns:p14="http://schemas.microsoft.com/office/powerpoint/2010/main" val="9730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51" y="1268760"/>
            <a:ext cx="8267700" cy="2867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776" y="188640"/>
            <a:ext cx="5918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kern="0" dirty="0">
                <a:solidFill>
                  <a:srgbClr val="420000"/>
                </a:solidFill>
                <a:latin typeface="Times New Roman"/>
                <a:cs typeface="Arial"/>
              </a:rPr>
              <a:t>Задание </a:t>
            </a:r>
            <a:r>
              <a:rPr lang="ru-RU" altLang="ru-RU" sz="3600" kern="0" dirty="0" smtClean="0">
                <a:solidFill>
                  <a:srgbClr val="420000"/>
                </a:solidFill>
                <a:latin typeface="Times New Roman"/>
                <a:cs typeface="Arial"/>
              </a:rPr>
              <a:t>2.2 </a:t>
            </a:r>
            <a:r>
              <a:rPr lang="ru-RU" altLang="ru-RU" sz="2400" kern="0" dirty="0" smtClean="0">
                <a:solidFill>
                  <a:srgbClr val="420000"/>
                </a:solidFill>
                <a:latin typeface="Times New Roman"/>
                <a:cs typeface="Arial"/>
              </a:rPr>
              <a:t>(решаем самостоятельно)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776" y="618334"/>
            <a:ext cx="833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Валя шифрует русские слова (последовательности букв), записывая вместо каждой буквы её код: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7578402" cy="26083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68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6" y="968534"/>
            <a:ext cx="8576952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983" y="260648"/>
            <a:ext cx="8602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</a:t>
            </a:r>
            <a:r>
              <a:rPr lang="ru-RU" altLang="ru-RU" sz="4000" kern="0" dirty="0">
                <a:solidFill>
                  <a:srgbClr val="420000"/>
                </a:solidFill>
                <a:latin typeface="Times New Roman"/>
                <a:ea typeface="+mj-ea"/>
                <a:cs typeface="Arial"/>
              </a:rPr>
              <a:t>3. </a:t>
            </a:r>
            <a:r>
              <a:rPr lang="ru-RU" altLang="ru-RU" sz="3200" kern="0" dirty="0">
                <a:solidFill>
                  <a:srgbClr val="C00000"/>
                </a:solidFill>
                <a:latin typeface="Times New Roman"/>
                <a:ea typeface="+mj-ea"/>
                <a:cs typeface="Arial"/>
              </a:rPr>
              <a:t>Значение логического выражения.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39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13986"/>
            <a:ext cx="2568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3_1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80728"/>
            <a:ext cx="8352928" cy="2111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какого целого числа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ЛОЖНО высказывание: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2).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altLang="ru-RU" sz="32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3212976"/>
            <a:ext cx="7998730" cy="324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«ИЛИ» ложно только тогда, когда ложны оба высказывания. Запишем выражение в виде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число, для которого высказывание будет ложным  —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9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8300"/>
            <a:ext cx="4520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3._1 Решение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65095" y="5661248"/>
            <a:ext cx="177525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Ответ: 18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67544" y="1052736"/>
            <a:ext cx="8136904" cy="1656184"/>
            <a:chOff x="179512" y="1052736"/>
            <a:chExt cx="8864352" cy="18960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052736"/>
              <a:ext cx="8864352" cy="18960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87624" y="2060848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1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67944" y="2060848"/>
              <a:ext cx="2904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2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69368" y="2041103"/>
              <a:ext cx="2904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3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95736" y="2041103"/>
              <a:ext cx="2904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4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7544" y="2636912"/>
            <a:ext cx="8064896" cy="2880320"/>
            <a:chOff x="107504" y="2948756"/>
            <a:chExt cx="8924064" cy="336056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3212976"/>
              <a:ext cx="8924064" cy="3096344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2478832" y="2948756"/>
              <a:ext cx="5405536" cy="336228"/>
              <a:chOff x="2478832" y="2948756"/>
              <a:chExt cx="5405536" cy="336228"/>
            </a:xfrm>
          </p:grpSpPr>
          <p:cxnSp>
            <p:nvCxnSpPr>
              <p:cNvPr id="18" name="Прямая со стрелкой 17"/>
              <p:cNvCxnSpPr/>
              <p:nvPr/>
            </p:nvCxnSpPr>
            <p:spPr>
              <a:xfrm>
                <a:off x="2478832" y="2948756"/>
                <a:ext cx="0" cy="2642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478832" y="2948756"/>
                <a:ext cx="36773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6158508" y="2948756"/>
                <a:ext cx="0" cy="2642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flipH="1">
                <a:off x="6156176" y="3080866"/>
                <a:ext cx="172819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7884368" y="3080866"/>
                <a:ext cx="0" cy="2041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36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состоит из двух частей, включающих в себя 15 заданий.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1содержит 10 заданий с кратким ответом; часть 2 содержит 5 заданий, которые необходимо выполнить на компьютере.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по информатике отводится 2 часа 30 минут.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85184"/>
            <a:ext cx="2115546" cy="1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4884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наименьшее число x,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которого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высказывание: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&lt; 2) И (X &lt; 5).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6123"/>
            <a:ext cx="6309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4000" kern="0" dirty="0">
                <a:solidFill>
                  <a:srgbClr val="420000"/>
                </a:solidFill>
                <a:latin typeface="Times New Roman"/>
                <a:cs typeface="Arial"/>
              </a:rPr>
              <a:t>Задание </a:t>
            </a:r>
            <a:r>
              <a:rPr lang="ru-RU" altLang="ru-RU" sz="4000" kern="0" dirty="0" smtClean="0">
                <a:solidFill>
                  <a:srgbClr val="420000"/>
                </a:solidFill>
                <a:latin typeface="Times New Roman"/>
                <a:cs typeface="Arial"/>
              </a:rPr>
              <a:t>3_2 </a:t>
            </a:r>
            <a:r>
              <a:rPr lang="ru-RU" altLang="ru-RU" sz="2400" kern="0" dirty="0" smtClean="0">
                <a:solidFill>
                  <a:srgbClr val="420000"/>
                </a:solidFill>
                <a:latin typeface="Times New Roman"/>
                <a:cs typeface="Arial"/>
              </a:rPr>
              <a:t>(решаем самостоятельно)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28" y="2413337"/>
            <a:ext cx="23762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 условию задачи диапазон подходящих цифр для </a:t>
            </a:r>
            <a:r>
              <a:rPr lang="ru-RU" b="1" dirty="0" smtClean="0"/>
              <a:t>Х</a:t>
            </a:r>
            <a:r>
              <a:rPr lang="ru-RU" dirty="0" smtClean="0"/>
              <a:t> можно взять от 1 до 5. Построим таблицу истинности для данных значений: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12009"/>
              </p:ext>
            </p:extLst>
          </p:nvPr>
        </p:nvGraphicFramePr>
        <p:xfrm>
          <a:off x="3074772" y="2410584"/>
          <a:ext cx="56224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488"/>
                <a:gridCol w="1124488"/>
                <a:gridCol w="1124488"/>
                <a:gridCol w="1124488"/>
                <a:gridCol w="1124488"/>
              </a:tblGrid>
              <a:tr h="6216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(Х</a:t>
                      </a:r>
                      <a:r>
                        <a:rPr lang="en-US" dirty="0" smtClean="0"/>
                        <a:t> &lt; 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(</a:t>
                      </a:r>
                      <a:r>
                        <a:rPr lang="en-US" baseline="0" dirty="0" smtClean="0"/>
                        <a:t>X &lt; 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 &lt; 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87824" y="3429000"/>
            <a:ext cx="576645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6190" y="5373215"/>
            <a:ext cx="284167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0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4000" kern="0" dirty="0" smtClean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3_3 </a:t>
            </a:r>
            <a:r>
              <a:rPr lang="ru-RU" altLang="ru-RU" sz="24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задачи из Д/З</a:t>
            </a:r>
            <a:r>
              <a:rPr lang="ru-RU" sz="2800" dirty="0">
                <a:solidFill>
                  <a:prstClr val="black"/>
                </a:solidFill>
              </a:rPr>
              <a:t>)</a:t>
            </a:r>
            <a:r>
              <a:rPr lang="ru-RU" altLang="ru-RU" sz="2800" kern="0" dirty="0">
                <a:solidFill>
                  <a:srgbClr val="420000"/>
                </a:solidFill>
                <a:latin typeface="Times New Roman"/>
                <a:cs typeface="Arial"/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00533"/>
            <a:ext cx="7534487" cy="6952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7546770" cy="37276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08104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96698"/>
              </p:ext>
            </p:extLst>
          </p:nvPr>
        </p:nvGraphicFramePr>
        <p:xfrm>
          <a:off x="539552" y="1700808"/>
          <a:ext cx="8075935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87"/>
                <a:gridCol w="1615187"/>
                <a:gridCol w="1615187"/>
                <a:gridCol w="1615187"/>
                <a:gridCol w="1615187"/>
              </a:tblGrid>
              <a:tr h="1048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(первая ц. четная)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(Х </a:t>
                      </a:r>
                      <a:r>
                        <a:rPr lang="en-US" dirty="0" smtClean="0"/>
                        <a:t>&gt;=40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endParaRPr lang="ru-RU" dirty="0"/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25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2606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0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4000" kern="0" dirty="0" smtClean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3_4 </a:t>
            </a:r>
            <a:r>
              <a:rPr lang="ru-RU" altLang="ru-RU" sz="24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задачи из Д/З)</a:t>
            </a:r>
            <a:r>
              <a:rPr lang="ru-RU" altLang="ru-RU" sz="24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68275"/>
            <a:ext cx="7590620" cy="61812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69526" y="4077072"/>
            <a:ext cx="74888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64088" y="537321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39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53254"/>
            <a:ext cx="7272808" cy="6530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2013"/>
              </p:ext>
            </p:extLst>
          </p:nvPr>
        </p:nvGraphicFramePr>
        <p:xfrm>
          <a:off x="567473" y="1829483"/>
          <a:ext cx="741682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8"/>
                <a:gridCol w="1236138"/>
                <a:gridCol w="1236138"/>
                <a:gridCol w="1236138"/>
                <a:gridCol w="1236138"/>
                <a:gridCol w="1236138"/>
              </a:tblGrid>
              <a:tr h="817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(первая ц. нечетная)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Х</a:t>
                      </a:r>
                      <a:r>
                        <a:rPr lang="en-US" dirty="0" smtClean="0"/>
                        <a:t> &lt;60)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endParaRPr lang="ru-RU" dirty="0"/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33462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40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4000" kern="0" dirty="0" smtClean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3_5 </a:t>
            </a:r>
            <a:r>
              <a:rPr lang="ru-RU" altLang="ru-RU" sz="24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задачи из Д/З)</a:t>
            </a:r>
            <a:r>
              <a:rPr lang="ru-RU" altLang="ru-RU" sz="2400" kern="0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3601" y="4437112"/>
            <a:ext cx="691276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580090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5432" y="4149080"/>
            <a:ext cx="3960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- 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 + 2 + 3 + 2 = </a:t>
            </a:r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65432" y="116632"/>
            <a:ext cx="4176464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4</a:t>
            </a:r>
            <a:r>
              <a:rPr kumimoji="0" lang="en-US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_1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9550" y="957931"/>
            <a:ext cx="6719001" cy="2984975"/>
            <a:chOff x="129761" y="736675"/>
            <a:chExt cx="7128792" cy="33010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4" b="10678"/>
            <a:stretch/>
          </p:blipFill>
          <p:spPr bwMode="auto">
            <a:xfrm>
              <a:off x="129761" y="736675"/>
              <a:ext cx="7128792" cy="330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822067" y="3645024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644008" y="3717031"/>
            <a:ext cx="3960440" cy="2520281"/>
            <a:chOff x="4644008" y="3685826"/>
            <a:chExt cx="4320480" cy="3127550"/>
          </a:xfrm>
        </p:grpSpPr>
        <p:sp>
          <p:nvSpPr>
            <p:cNvPr id="18" name="Овал 17"/>
            <p:cNvSpPr/>
            <p:nvPr/>
          </p:nvSpPr>
          <p:spPr>
            <a:xfrm>
              <a:off x="7668344" y="4845749"/>
              <a:ext cx="504056" cy="455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3685826"/>
              <a:ext cx="4320480" cy="31275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751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1667"/>
          <a:stretch/>
        </p:blipFill>
        <p:spPr>
          <a:xfrm>
            <a:off x="467544" y="1268760"/>
            <a:ext cx="8014277" cy="316835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3495" y="260648"/>
            <a:ext cx="8784976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4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_2</a:t>
            </a:r>
            <a:r>
              <a:rPr kumimoji="0" lang="en-US" alt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 </a:t>
            </a:r>
            <a:r>
              <a:rPr kumimoji="0" lang="en-US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решаем самостоятельно)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7" y="2980225"/>
            <a:ext cx="3868425" cy="2783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6191" y="1609840"/>
            <a:ext cx="7704859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defRPr/>
            </a:pPr>
            <a:r>
              <a:rPr lang="ru-RU" sz="2025" kern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таблицы, которая дана в задании, строим граф.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300" t="14722" r="26174" b="38133"/>
          <a:stretch/>
        </p:blipFill>
        <p:spPr>
          <a:xfrm>
            <a:off x="5047098" y="2093862"/>
            <a:ext cx="3158116" cy="1948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45" y="2641907"/>
            <a:ext cx="4093369" cy="312181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780069" y="2509405"/>
            <a:ext cx="389659" cy="3429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/>
          <p:cNvSpPr/>
          <p:nvPr/>
        </p:nvSpPr>
        <p:spPr>
          <a:xfrm>
            <a:off x="2241839" y="2912052"/>
            <a:ext cx="389659" cy="3429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90" y="2852305"/>
            <a:ext cx="3900488" cy="28503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310005" y="2509406"/>
            <a:ext cx="374072" cy="342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084" y="3457557"/>
            <a:ext cx="416088" cy="38408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93183" y="2509406"/>
            <a:ext cx="405246" cy="3429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1457452" y="3699586"/>
            <a:ext cx="405246" cy="3429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51" y="2825715"/>
            <a:ext cx="3869147" cy="2754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48449" y="4202814"/>
            <a:ext cx="3347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ABCE=2+1+2=5</a:t>
            </a:r>
            <a:b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ACE=5+2 =7</a:t>
            </a:r>
            <a:b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ADCE=1+3+2=6</a:t>
            </a:r>
          </a:p>
          <a:p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В нашем случае это маршрут </a:t>
            </a:r>
            <a:r>
              <a:rPr lang="ru-RU" b="1" dirty="0">
                <a:solidFill>
                  <a:srgbClr val="323232"/>
                </a:solidFill>
                <a:latin typeface="Arial" panose="020B0604020202020204" pitchFamily="34" charset="0"/>
              </a:rPr>
              <a:t>АВСЕ (2+1+2=5)</a:t>
            </a:r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51512" y="5579915"/>
            <a:ext cx="1411028" cy="77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8">
              <a:spcBef>
                <a:spcPct val="20000"/>
              </a:spcBef>
              <a:defRPr/>
            </a:pPr>
            <a:endParaRPr lang="ru-RU" sz="2025" b="1" i="1" kern="0" dirty="0" smtClean="0">
              <a:solidFill>
                <a:srgbClr val="FF0000"/>
              </a:solidFill>
            </a:endParaRPr>
          </a:p>
          <a:p>
            <a:pPr algn="r" defTabSz="914378">
              <a:spcBef>
                <a:spcPct val="20000"/>
              </a:spcBef>
              <a:defRPr/>
            </a:pPr>
            <a:r>
              <a:rPr lang="ru-RU" sz="2025" b="1" i="1" kern="0" dirty="0" smtClean="0">
                <a:solidFill>
                  <a:srgbClr val="FF0000"/>
                </a:solidFill>
              </a:rPr>
              <a:t>Ответ</a:t>
            </a:r>
            <a:r>
              <a:rPr lang="ru-RU" sz="2025" b="1" i="1" kern="0" dirty="0">
                <a:solidFill>
                  <a:srgbClr val="FF0000"/>
                </a:solidFill>
              </a:rPr>
              <a:t>: </a:t>
            </a:r>
            <a:r>
              <a:rPr lang="ru-RU" sz="2025" b="1" i="1" kern="0" dirty="0" smtClean="0">
                <a:solidFill>
                  <a:srgbClr val="FF0000"/>
                </a:solidFill>
              </a:rPr>
              <a:t>5</a:t>
            </a:r>
            <a:endParaRPr lang="ru-RU" sz="2025" b="1" i="1" kern="0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55" y="2420887"/>
            <a:ext cx="4095359" cy="3401573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4648448" y="4202814"/>
            <a:ext cx="1905618" cy="35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Овал 22"/>
          <p:cNvSpPr/>
          <p:nvPr/>
        </p:nvSpPr>
        <p:spPr>
          <a:xfrm>
            <a:off x="2114549" y="2712027"/>
            <a:ext cx="262371" cy="268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5883" y="3254952"/>
            <a:ext cx="274344" cy="2743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35" y="3905314"/>
            <a:ext cx="274344" cy="2743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/>
          <a:srcRect b="34560"/>
          <a:stretch/>
        </p:blipFill>
        <p:spPr>
          <a:xfrm>
            <a:off x="539552" y="1028837"/>
            <a:ext cx="5572125" cy="47683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59024" y="116632"/>
            <a:ext cx="8784976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4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_2</a:t>
            </a:r>
            <a:r>
              <a:rPr kumimoji="0" lang="en-US" alt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 </a:t>
            </a:r>
            <a:r>
              <a:rPr kumimoji="0" lang="en-US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решаем самостоятельно)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  <p:bldP spid="19" grpId="0"/>
      <p:bldP spid="20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9024" y="116632"/>
            <a:ext cx="8784976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4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3</a:t>
            </a:r>
            <a:r>
              <a:rPr kumimoji="0" lang="en-US" alt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 </a:t>
            </a:r>
            <a:r>
              <a:rPr kumimoji="0" lang="en-US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решаем 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самостоятельно)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6510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населёнными пунктами A, B, C, D, E, F построены дороги, протяжённость которых приведена в таблице. Отсутствие числа в таблице означает, что прямой дороги между пунктами нет. Определите длину кратчайшего пути между пунктами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проходящего через пункт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Передвигаться можно только по указанным дорогам.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7" y="924670"/>
            <a:ext cx="3360934" cy="31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9" y="844480"/>
            <a:ext cx="8202655" cy="5040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588504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7883" y="273523"/>
            <a:ext cx="8598506" cy="57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4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_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3</a:t>
            </a:r>
            <a:r>
              <a:rPr kumimoji="0" lang="en-US" alt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 </a:t>
            </a:r>
            <a:r>
              <a:rPr kumimoji="0" lang="en-US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решаем 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самостоятельно)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12" y="76470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исполнителя Вычислитель две команды, которым присвоены номера: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умножь на 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  вычти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неизвестное натуральное число)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из них увеличивает число на экране в 4 раза, вторая уменьшает его 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Известно, что программа 12212 переводит число 3 в число 21.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значение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80291" y="3601224"/>
            <a:ext cx="8870474" cy="2026425"/>
            <a:chOff x="415787" y="3601224"/>
            <a:chExt cx="8870474" cy="2026425"/>
          </a:xfrm>
        </p:grpSpPr>
        <p:sp>
          <p:nvSpPr>
            <p:cNvPr id="3" name="TextBox 2"/>
            <p:cNvSpPr txBox="1"/>
            <p:nvPr/>
          </p:nvSpPr>
          <p:spPr>
            <a:xfrm>
              <a:off x="415787" y="3601224"/>
              <a:ext cx="8870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1968" y="4858208"/>
              <a:ext cx="25922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Ответ: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4512" y="260648"/>
            <a:ext cx="7725879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5_1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Анализ алгоритмов для исполнителя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809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Заметим, что после выполнения первой команды мы получаем число 12.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Cоставим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решим уравнение: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(12 − 2b) · 4 − b = 21,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48 − 8b − b = 21,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9b = 48 − 21,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3.</a:t>
            </a:r>
          </a:p>
        </p:txBody>
      </p:sp>
    </p:spTree>
    <p:extLst>
      <p:ext uri="{BB962C8B-B14F-4D97-AF65-F5344CB8AC3E}">
        <p14:creationId xmlns:p14="http://schemas.microsoft.com/office/powerpoint/2010/main" val="35924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07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27746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пересчета суммарного первичного балла за выполнение экзаменационной работы в отметку по пятибалльной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информатике максимальный балл, который можно получить за выполнение всей экзаменационной работы, — 19.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57192"/>
            <a:ext cx="2102281" cy="127996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12197"/>
              </p:ext>
            </p:extLst>
          </p:nvPr>
        </p:nvGraphicFramePr>
        <p:xfrm>
          <a:off x="683568" y="2351185"/>
          <a:ext cx="784887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cap="all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cap="all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СУММАРНЫЙ ПЕРВИЧНЫЙ БАЛЛ ЗА РАБОТУ В ЦЕЛОМ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304800" marR="30480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</a:p>
                  </a:txBody>
                  <a:tcPr marL="304800" marR="304800" marT="60960" marB="609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304800" marR="30480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</a:p>
                  </a:txBody>
                  <a:tcPr marL="304800" marR="304800" marT="60960" marB="609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304800" marR="30480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</a:p>
                  </a:txBody>
                  <a:tcPr marL="304800" marR="304800" marT="60960" marB="6096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304800" marR="30480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</a:p>
                  </a:txBody>
                  <a:tcPr marL="304800" marR="30480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4512" y="409497"/>
            <a:ext cx="7869895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5_2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Анализ алгоритмов для исполнителя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229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исполнителя Альфа две команды, которым присвоены номера: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прибавь 1;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умножь на b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неизвестное натуральное число;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≥ 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первую из них, Альфа увеличивает число на экране на 1, а выполняя вторую, умножает это число на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для исполнителя Альфа — это последовательность номеров команд. Известно, что программа 11211 переводит число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 число 62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 значение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29000"/>
            <a:ext cx="4104456" cy="528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298472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+ 1 = 4</a:t>
            </a:r>
          </a:p>
          <a:p>
            <a:pPr marL="342900" indent="-342900">
              <a:buAutoNum type="arabi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+ 1 = 5</a:t>
            </a:r>
          </a:p>
          <a:p>
            <a:pPr marL="342900" indent="-342900">
              <a:buAutoNum type="arabi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342900" indent="-342900">
              <a:buAutoNum type="arabi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 + 1</a:t>
            </a:r>
          </a:p>
          <a:p>
            <a:pPr marL="342900" indent="-342900">
              <a:buAutoNum type="arabi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 + 1 + 1 = 62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 = 62 - 2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 = 60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60 / 5 = 12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691" y="41490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7383" y="260648"/>
            <a:ext cx="7869895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5_3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Анализ алгоритмов для исполнителя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61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исполнителя Гамма две команды, которым присвоены номера: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прибавь 5;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раздели на 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неизвестное натуральное число;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≥ 2).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первую из них, Гамма увеличивает число на экране на 5, а выполняя вторую, делит это число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для исполнителя Гамма  — это последовательность номеров команд. Известно, что программа 11211 переводит число 40 в число 20. Определите значение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383" y="3556754"/>
            <a:ext cx="39822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Заметим, что после выполнения первых двух команд мы получаем число 50. Далее, составим и решим уравнение: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915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54059"/>
            <a:ext cx="4065250" cy="6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271" y="321190"/>
            <a:ext cx="8769488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420000"/>
                </a:solidFill>
                <a:latin typeface="Times New Roman"/>
                <a:cs typeface="Arial"/>
              </a:rPr>
              <a:t>Задание </a:t>
            </a:r>
            <a:r>
              <a:rPr lang="ru-RU" altLang="ru-RU" sz="3200" dirty="0" smtClean="0">
                <a:solidFill>
                  <a:srgbClr val="420000"/>
                </a:solidFill>
                <a:latin typeface="Times New Roman"/>
                <a:cs typeface="Arial"/>
              </a:rPr>
              <a:t>5_ДЗ </a:t>
            </a:r>
            <a:r>
              <a:rPr lang="ru-RU" altLang="ru-RU" sz="1600" dirty="0" smtClean="0">
                <a:solidFill>
                  <a:srgbClr val="C00000"/>
                </a:solidFill>
                <a:latin typeface="Times New Roman"/>
                <a:cs typeface="Arial"/>
              </a:rPr>
              <a:t>Анализ алгоритмов для исполнителя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41505"/>
            <a:ext cx="8208912" cy="2196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45870"/>
          <a:stretch/>
        </p:blipFill>
        <p:spPr>
          <a:xfrm>
            <a:off x="467544" y="3356992"/>
            <a:ext cx="3345975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139952" y="58772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212976"/>
            <a:ext cx="4417677" cy="25202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36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4512" y="114623"/>
            <a:ext cx="8517967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6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Формальный исполнитель на языке программирования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89079" y="704371"/>
            <a:ext cx="7103486" cy="5676957"/>
            <a:chOff x="889079" y="704371"/>
            <a:chExt cx="7683758" cy="627182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79" y="704371"/>
              <a:ext cx="7683758" cy="6271825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3419872" y="1052736"/>
              <a:ext cx="2304256" cy="2088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2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4512" y="114623"/>
            <a:ext cx="8517967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6_1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Формальный исполнитель на языке программирования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1" y="731734"/>
            <a:ext cx="5472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13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9 запусков программы, при которых в качестве значений переменных s и t вводились следующие пары чисел: </a:t>
            </a:r>
            <a:endParaRPr lang="ru-RU" dirty="0" smtClean="0">
              <a:solidFill>
                <a:srgbClr val="313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13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313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2); (11, 2); (1, 12); (11, 12); (-11, -12); (-11, 12); (-12, 11); (10, 10); (10, 5) . </a:t>
            </a:r>
            <a:endParaRPr lang="ru-RU" dirty="0" smtClean="0">
              <a:solidFill>
                <a:srgbClr val="313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13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13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rgbClr val="313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запусков, при которых программа напечатала «ДА»?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04371"/>
            <a:ext cx="2624770" cy="2741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96952"/>
            <a:ext cx="7996511" cy="34563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255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6075" y="306281"/>
            <a:ext cx="8517967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6_1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(решение)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54556"/>
              </p:ext>
            </p:extLst>
          </p:nvPr>
        </p:nvGraphicFramePr>
        <p:xfrm>
          <a:off x="451473" y="1345568"/>
          <a:ext cx="8231391" cy="463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13"/>
                <a:gridCol w="1175913"/>
                <a:gridCol w="1175913"/>
                <a:gridCol w="1175913"/>
                <a:gridCol w="1175913"/>
                <a:gridCol w="1175913"/>
                <a:gridCol w="1175913"/>
              </a:tblGrid>
              <a:tr h="6883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 &gt; 10)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&gt; 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ИЛИ)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нет</a:t>
                      </a:r>
                      <a:endParaRPr lang="ru-RU" sz="2000" b="1" dirty="0"/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нет</a:t>
                      </a:r>
                      <a:endParaRPr lang="ru-RU" sz="2000" b="1" dirty="0"/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нет</a:t>
                      </a:r>
                      <a:endParaRPr lang="ru-RU" sz="2000" b="1" dirty="0"/>
                    </a:p>
                  </a:txBody>
                  <a:tcPr/>
                </a:tc>
              </a:tr>
              <a:tr h="43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нет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6056" y="596009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5855" b="26787"/>
          <a:stretch/>
        </p:blipFill>
        <p:spPr>
          <a:xfrm>
            <a:off x="5224968" y="297011"/>
            <a:ext cx="3457896" cy="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4512" y="114623"/>
            <a:ext cx="8517967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6_2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(решаем вместе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8" t="3125" r="25615" b="6250"/>
          <a:stretch/>
        </p:blipFill>
        <p:spPr>
          <a:xfrm>
            <a:off x="6444208" y="409497"/>
            <a:ext cx="2304256" cy="175851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16023" y="692696"/>
            <a:ext cx="6084169" cy="1384462"/>
            <a:chOff x="35496" y="892410"/>
            <a:chExt cx="5220073" cy="13844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892410"/>
              <a:ext cx="5220073" cy="138446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28" y="1484784"/>
              <a:ext cx="5095875" cy="333375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91909"/>
              </p:ext>
            </p:extLst>
          </p:nvPr>
        </p:nvGraphicFramePr>
        <p:xfrm>
          <a:off x="467544" y="2168008"/>
          <a:ext cx="820890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1"/>
                <a:gridCol w="1172701"/>
                <a:gridCol w="1172701"/>
                <a:gridCol w="1172701"/>
                <a:gridCol w="1172701"/>
                <a:gridCol w="1172701"/>
                <a:gridCol w="1172701"/>
              </a:tblGrid>
              <a:tr h="6584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 &gt;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&gt;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and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624828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3062" y="114623"/>
            <a:ext cx="8517967" cy="5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Задание 6_3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(решаем сам.)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9" y="314532"/>
            <a:ext cx="1656184" cy="173034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44020" y="704371"/>
            <a:ext cx="6768752" cy="1134145"/>
            <a:chOff x="35497" y="692696"/>
            <a:chExt cx="7056784" cy="13501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7" y="692696"/>
              <a:ext cx="7056784" cy="135016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276272"/>
              <a:ext cx="6624736" cy="35264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15114"/>
              </p:ext>
            </p:extLst>
          </p:nvPr>
        </p:nvGraphicFramePr>
        <p:xfrm>
          <a:off x="551226" y="2065655"/>
          <a:ext cx="792087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54"/>
                <a:gridCol w="956679"/>
                <a:gridCol w="1306429"/>
                <a:gridCol w="1131554"/>
                <a:gridCol w="1131554"/>
                <a:gridCol w="1131554"/>
                <a:gridCol w="1131554"/>
              </a:tblGrid>
              <a:tr h="592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 &lt; 7)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&gt; 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ИЛИ)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8184" y="62658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32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947612" cy="6954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8449"/>
          <a:stretch/>
        </p:blipFill>
        <p:spPr>
          <a:xfrm>
            <a:off x="980987" y="1844823"/>
            <a:ext cx="7208758" cy="400924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051720" y="3539031"/>
            <a:ext cx="54006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91680" y="5305140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202" y="1145694"/>
            <a:ext cx="66437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файлу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tiger.doc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находящемуся на сервере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zoo.org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по протоколу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AutoNum type="alphaU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/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://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221088"/>
            <a:ext cx="4822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http://zoo.org/tiger.doc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357826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357826"/>
            <a:ext cx="21048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ЖГБЕВДА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837917"/>
            <a:ext cx="180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самостоятельно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6506" y="379626"/>
            <a:ext cx="8686800" cy="10005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692696"/>
            <a:ext cx="85911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структуры и содержания КИМ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КИМ состоит из двух частей и включает в себя 15 заданий.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10 заданий с кратким ответом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части 1 даются соответствующей записью в виде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натурального числа или последовательности символов (букв или цифр),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записанных без пробелов и других разделителей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5 заданий, для выполнения которых необходим компьютер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этой части направлены на проверку практических навыков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информационных технологий.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- 2 задания с кратким ответом и 3 задания с развёрнутым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в виде файла.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10" y="5373216"/>
            <a:ext cx="1906180" cy="11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4928" y="3644504"/>
            <a:ext cx="2471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7544" y="902252"/>
            <a:ext cx="65353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4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файлу 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table.docx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находящемуся на сервере 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com.com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по протоколу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таблице фрагменты адреса файла закодированы буквами от А до Ж.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последовательность этих букв, кодирующую адрес указанного файла в сети Интернет.</a:t>
            </a:r>
          </a:p>
        </p:txBody>
      </p:sp>
      <p:graphicFrame>
        <p:nvGraphicFramePr>
          <p:cNvPr id="1539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72747"/>
              </p:ext>
            </p:extLst>
          </p:nvPr>
        </p:nvGraphicFramePr>
        <p:xfrm>
          <a:off x="467544" y="2379580"/>
          <a:ext cx="5993607" cy="756420"/>
        </p:xfrm>
        <a:graphic>
          <a:graphicData uri="http://schemas.openxmlformats.org/drawingml/2006/table">
            <a:tbl>
              <a:tblPr/>
              <a:tblGrid>
                <a:gridCol w="857250"/>
                <a:gridCol w="762000"/>
                <a:gridCol w="1188244"/>
                <a:gridCol w="616744"/>
                <a:gridCol w="857250"/>
                <a:gridCol w="854869"/>
                <a:gridCol w="857250"/>
              </a:tblGrid>
              <a:tr h="405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.docx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 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://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ftp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11560" y="6021288"/>
            <a:ext cx="3123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ЖДАГЕВБ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439466" y="4023124"/>
            <a:ext cx="601285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записываем протокол: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идет обязательный знак: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имя сервера (хоста):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com.com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опять знак: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идет название файла: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table.docx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p://com.com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table.docx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389" y="30318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4928" y="3644504"/>
            <a:ext cx="2471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Пояснение:</a:t>
            </a:r>
            <a:endParaRPr lang="ru-RU" altLang="ru-RU" i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31119" y="1538289"/>
            <a:ext cx="65353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4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файлу 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rus.doc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находящемуся на сервере 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obr.org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по протоколу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таблице фрагменты адреса файла закодированы буквами от А до Ж. </a:t>
            </a:r>
          </a:p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последовательность этих букв, кодирующую адрес указанного файла в сети Интернет.</a:t>
            </a:r>
          </a:p>
        </p:txBody>
      </p:sp>
      <p:graphicFrame>
        <p:nvGraphicFramePr>
          <p:cNvPr id="13317" name="Group 5"/>
          <p:cNvGraphicFramePr>
            <a:graphicFrameLocks noGrp="1"/>
          </p:cNvGraphicFramePr>
          <p:nvPr/>
        </p:nvGraphicFramePr>
        <p:xfrm>
          <a:off x="2250281" y="2834878"/>
          <a:ext cx="4572003" cy="702470"/>
        </p:xfrm>
        <a:graphic>
          <a:graphicData uri="http://schemas.openxmlformats.org/drawingml/2006/table">
            <a:tbl>
              <a:tblPr/>
              <a:tblGrid>
                <a:gridCol w="653654"/>
                <a:gridCol w="652463"/>
                <a:gridCol w="653653"/>
                <a:gridCol w="652463"/>
                <a:gridCol w="653654"/>
                <a:gridCol w="652463"/>
                <a:gridCol w="653653"/>
              </a:tblGrid>
              <a:tr h="351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://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5598319" y="5481638"/>
            <a:ext cx="2214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ЖГАВБЕД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439466" y="4023124"/>
            <a:ext cx="5953125" cy="15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записываем протокол: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идет обязательный знак: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</a:p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имя сервера (хоста):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obr.org </a:t>
            </a:r>
          </a:p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опять знак: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идет название файла: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rus.doc</a:t>
            </a:r>
          </a:p>
          <a:p>
            <a:pPr>
              <a:buFontTx/>
              <a:buChar char="•"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alt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https://obr.org/rus.doc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389" y="456904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4928" y="3644504"/>
            <a:ext cx="2471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Пояснение:</a:t>
            </a:r>
            <a:endParaRPr lang="ru-RU" altLang="ru-RU" i="1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31119" y="1538289"/>
            <a:ext cx="65353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4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файлу 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находящемуся на сервере </a:t>
            </a:r>
            <a:r>
              <a:rPr lang="en-US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biblioteka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по протоколу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таблице фрагменты адреса файла закодированы буквами от А до Ж. </a:t>
            </a:r>
          </a:p>
          <a:p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последовательность этих букв, кодирующую адрес указанного файла в сети Интернет.</a:t>
            </a:r>
          </a:p>
        </p:txBody>
      </p:sp>
      <p:graphicFrame>
        <p:nvGraphicFramePr>
          <p:cNvPr id="14380" name="Group 44"/>
          <p:cNvGraphicFramePr>
            <a:graphicFrameLocks noGrp="1"/>
          </p:cNvGraphicFramePr>
          <p:nvPr/>
        </p:nvGraphicFramePr>
        <p:xfrm>
          <a:off x="1656161" y="2834878"/>
          <a:ext cx="5993607" cy="702470"/>
        </p:xfrm>
        <a:graphic>
          <a:graphicData uri="http://schemas.openxmlformats.org/drawingml/2006/table">
            <a:tbl>
              <a:tblPr/>
              <a:tblGrid>
                <a:gridCol w="857250"/>
                <a:gridCol w="762000"/>
                <a:gridCol w="1188244"/>
                <a:gridCol w="616744"/>
                <a:gridCol w="857250"/>
                <a:gridCol w="854869"/>
                <a:gridCol w="857250"/>
              </a:tblGrid>
              <a:tr h="351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pdf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://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biblioteka.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06667" y="5481638"/>
            <a:ext cx="2106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ГБВЖЕДА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899592" y="4023124"/>
            <a:ext cx="59531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записываем протокол: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идет обязательный знак: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имя сервера (хоста): </a:t>
            </a: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biblioteka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опять знак: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идет название файла: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biblioteka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389" y="606934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44178"/>
            <a:ext cx="8208912" cy="2221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3" y="3355522"/>
            <a:ext cx="6227079" cy="305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15" y="35200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(Поисковые запросы в сети ИНТЕРНЕТ)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5356554" cy="235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96" y="1881110"/>
            <a:ext cx="2661833" cy="1281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584" y="1108826"/>
            <a:ext cx="1435894" cy="335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4064" y="1386285"/>
            <a:ext cx="1978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(Логическое сложение</a:t>
            </a:r>
            <a:r>
              <a:rPr lang="ru-RU" sz="135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81" y="3385993"/>
            <a:ext cx="5469518" cy="2264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87" y="4466732"/>
            <a:ext cx="2712288" cy="1294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3636537"/>
            <a:ext cx="1428750" cy="335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6254" y="3972292"/>
            <a:ext cx="19789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</a:rPr>
              <a:t>(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умножение)</a:t>
            </a:r>
          </a:p>
        </p:txBody>
      </p:sp>
    </p:spTree>
    <p:extLst>
      <p:ext uri="{BB962C8B-B14F-4D97-AF65-F5344CB8AC3E}">
        <p14:creationId xmlns:p14="http://schemas.microsoft.com/office/powerpoint/2010/main" val="36239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48" y="974466"/>
            <a:ext cx="6964642" cy="47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91" y="976215"/>
            <a:ext cx="7118195" cy="49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09" y="976215"/>
            <a:ext cx="6262239" cy="49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20" y="913233"/>
            <a:ext cx="6233706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81" t="13061" r="10713" b="16462"/>
          <a:stretch/>
        </p:blipFill>
        <p:spPr>
          <a:xfrm>
            <a:off x="539552" y="1139758"/>
            <a:ext cx="6779645" cy="43037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16" y="1024035"/>
            <a:ext cx="1280635" cy="128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954"/>
          <a:stretch/>
        </p:blipFill>
        <p:spPr>
          <a:xfrm>
            <a:off x="507164" y="997463"/>
            <a:ext cx="7003801" cy="4446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965" y="4060207"/>
            <a:ext cx="1280271" cy="1284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602" y="5733256"/>
            <a:ext cx="411305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(1-3)+2 = (15000-12000) + 8000 = 11000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777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943" y="68659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КИМ ОГЭ по уровням сложности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/>
          <a:stretch/>
        </p:blipFill>
        <p:spPr bwMode="auto">
          <a:xfrm>
            <a:off x="971600" y="1844824"/>
            <a:ext cx="7587486" cy="25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85533"/>
            <a:ext cx="1911409" cy="11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6776917" cy="4438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55" y="1020687"/>
            <a:ext cx="1280271" cy="1284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5" y="1064174"/>
            <a:ext cx="6791484" cy="4335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40488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(18000+12000) – 5000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sz="2100" b="1" dirty="0">
                <a:solidFill>
                  <a:srgbClr val="FF0000"/>
                </a:solidFill>
              </a:rPr>
              <a:t>25000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469" y="4476683"/>
            <a:ext cx="1280271" cy="1284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1736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24"/>
            <a:ext cx="7130520" cy="29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203847" y="3212977"/>
            <a:ext cx="1224137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87279" y="3212975"/>
            <a:ext cx="1280808" cy="129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32849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2849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91417" y="3645024"/>
            <a:ext cx="31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45707" y="3561983"/>
            <a:ext cx="40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077072"/>
            <a:ext cx="2268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1+2+3=780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1+2=260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2=50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 2+3 (Рыбка)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9703" y="4943333"/>
            <a:ext cx="180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7270" y="4789444"/>
            <a:ext cx="394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 – 260 = 520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+ 50 =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980729"/>
            <a:ext cx="6768753" cy="5196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27" y="33439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974514"/>
            <a:ext cx="4886325" cy="3736181"/>
            <a:chOff x="2838450" y="938212"/>
            <a:chExt cx="6515100" cy="49815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450" y="938212"/>
              <a:ext cx="6515100" cy="49815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41577" y="5299787"/>
              <a:ext cx="130925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/>
                <a:t>10000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44" y="1660942"/>
            <a:ext cx="3544820" cy="28848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3769" y="2621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484784"/>
            <a:ext cx="579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Умение анализировать информацию, представленную в виде схем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9" y="2276872"/>
            <a:ext cx="7884942" cy="33757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153" y="548680"/>
            <a:ext cx="8183880" cy="1051560"/>
          </a:xfrm>
        </p:spPr>
        <p:txBody>
          <a:bodyPr/>
          <a:lstStyle/>
          <a:p>
            <a:r>
              <a:rPr lang="ru-RU" dirty="0" smtClean="0"/>
              <a:t>ЗАДАНИЕ</a:t>
            </a:r>
            <a:r>
              <a:rPr lang="en-US" dirty="0" smtClean="0"/>
              <a:t> 9</a:t>
            </a:r>
            <a:r>
              <a:rPr lang="ru-RU" dirty="0" smtClean="0"/>
              <a:t> </a:t>
            </a:r>
            <a:r>
              <a:rPr lang="ru-RU" sz="2800" dirty="0" smtClean="0"/>
              <a:t>(Анализ схем, Графы)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06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 smtClean="0"/>
              <a:t>Решение задания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855720"/>
            <a:ext cx="468052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схемы дорог нужно построить граф. Из пункта А можно попасть в пункты Д, Г, В, Б: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 пункта Д в Ж и Г;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 пункта Г в Ж и К;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 пункта В </a:t>
            </a:r>
            <a:r>
              <a:rPr lang="ru-RU" sz="2100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и Г;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 пункта Б в Е и В и т.д.</a:t>
            </a:r>
          </a:p>
          <a:p>
            <a:pPr marL="0" indent="0">
              <a:buNone/>
            </a:pPr>
            <a:endParaRPr lang="ru-RU" sz="2100" dirty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301" t="26031" r="49679" b="20240"/>
          <a:stretch/>
        </p:blipFill>
        <p:spPr>
          <a:xfrm>
            <a:off x="611560" y="1916832"/>
            <a:ext cx="2850968" cy="16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295" y="332656"/>
            <a:ext cx="8183880" cy="1051560"/>
          </a:xfrm>
        </p:spPr>
        <p:txBody>
          <a:bodyPr/>
          <a:lstStyle/>
          <a:p>
            <a:r>
              <a:rPr lang="ru-RU" dirty="0"/>
              <a:t>Решение </a:t>
            </a:r>
            <a:r>
              <a:rPr lang="ru-RU" dirty="0" smtClean="0"/>
              <a:t>задания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76662"/>
            <a:ext cx="427808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до тех пор пока каждая ветка не приведет нас в пункт К.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и подсчитываем все пункты К.</a:t>
            </a:r>
          </a:p>
          <a:p>
            <a:pPr marL="0" indent="0">
              <a:buNone/>
            </a:pPr>
            <a:endParaRPr lang="ru-RU" sz="2100" dirty="0">
              <a:solidFill>
                <a:srgbClr val="323232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265383"/>
            <a:ext cx="1245855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8">
              <a:spcBef>
                <a:spcPct val="20000"/>
              </a:spcBef>
            </a:pPr>
            <a:r>
              <a:rPr lang="ru-RU" sz="2025" b="1" i="1" dirty="0">
                <a:solidFill>
                  <a:srgbClr val="222222"/>
                </a:solidFill>
              </a:rPr>
              <a:t>Ответ: 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5872"/>
            <a:ext cx="3592286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/>
              <a:t>Решение </a:t>
            </a:r>
            <a:r>
              <a:rPr lang="ru-RU" sz="2800" dirty="0" smtClean="0"/>
              <a:t>задания 9(2)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764704"/>
            <a:ext cx="7704856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  — схема дорог, связывающих города А, Б, В, Г, Д, Е, Ж, З, И. По каждой дороге можно двигаться только в одном направлении, указанном стрелкой. Сколько существует различных путей из города А в город И, проходящих через город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путей до города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количество путей добраться в любой из тех городов,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есть дорога в 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если путь не должен проходить через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какой-то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просто не учитывать этот город при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сумм. А если город, наоборот, обязательно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на пути, тогда для городов, в которые из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идут дороги, в суммах нужно брать только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этого наблюдения посчитаем последовательно количество путей до каждого из городов: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1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= А = 1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= А = 1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= А + Д = 1 + 1 = 2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= А + Б + Г = 4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= В = 4 (Б не учитываем, т. к. там не проходим через В)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= В = 4 (Д и Г не учитываем по тому же принципу)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= В + Е + З = 4 + 4 + 4 = 12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= Е + Ж + З = 4 + 12 + 4 = 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</a:t>
            </a:r>
            <a:r>
              <a:rPr lang="ru-RU" sz="1400" dirty="0" smtClean="0"/>
              <a:t>Ответ</a:t>
            </a:r>
            <a:r>
              <a:rPr lang="ru-RU" sz="1400" dirty="0"/>
              <a:t>: 20.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8">
              <a:spcBef>
                <a:spcPct val="2000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8">
              <a:spcBef>
                <a:spcPct val="20000"/>
              </a:spcBef>
            </a:pPr>
            <a:endParaRPr lang="ru-RU" sz="16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48" y="1668370"/>
            <a:ext cx="2843522" cy="21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613924" cy="3326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</a:t>
            </a:r>
            <a:r>
              <a:rPr lang="en-US" sz="3600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" y="949456"/>
            <a:ext cx="9020110" cy="3943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242" y="2137876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8454" y="3707752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7278" y="4477528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7909" y="3378848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53" y="4569345"/>
            <a:ext cx="347502" cy="370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8046" y="2137876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1065" y="3846252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6486" y="2167036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335" y="3430753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8489" y="4616026"/>
            <a:ext cx="307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3698454" y="2081893"/>
            <a:ext cx="522611" cy="531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41724" y="2081893"/>
            <a:ext cx="522611" cy="531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63115" y="3378848"/>
            <a:ext cx="707102" cy="658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21137" y="4307563"/>
            <a:ext cx="522611" cy="531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553" y="5163413"/>
            <a:ext cx="2150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0000"/>
                </a:solidFill>
              </a:rPr>
              <a:t>Ответ: 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</a:t>
            </a:r>
            <a:r>
              <a:rPr lang="en-US" sz="3600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9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-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30 минут (150 минут). 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материалы и оборудование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экзаменуемыми без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компьютеров и калькуляторов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части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на компьютере.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 должны быть установлены знакомые экзаменуемым программы.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13.1 необходима программа для работы 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13.2 необходим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14 необходима программа для работы 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таблицами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 предусматривает разработку алгоритма для исполнителя «Робот».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такой среды может использоваться, например, учебная среда разработки «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разработанная в НИИСИ РАН (http://www.niisi.ru/kumir) или любая другая среда, позволяющая моделировать исполнителя «Робот».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учебной среды исполнителя «Робот» решение задания 15.1 записывается в простом текстовом редакторе.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 предусматривает запись алгоритма на универсальном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задания части 2 является отдельный файл, подготовленный в соответствующей программе (текстовом редакторе или электронной таблице). Экзаменуемые сохраняют данные файлы в каталог под именами, указанными техническим специалистом. 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74" y="5229200"/>
            <a:ext cx="2024450" cy="12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19004" cy="34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685260" y="3122966"/>
            <a:ext cx="144016" cy="108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69982" y="2034104"/>
            <a:ext cx="2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593" y="2767730"/>
            <a:ext cx="25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87887" y="2132856"/>
            <a:ext cx="359977" cy="270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3429000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6948" y="4014492"/>
            <a:ext cx="41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213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1102" y="4014492"/>
            <a:ext cx="5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3230978"/>
            <a:ext cx="41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70892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10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013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sz="4000" dirty="0" smtClean="0">
                <a:solidFill>
                  <a:srgbClr val="FF0000"/>
                </a:solidFill>
              </a:rPr>
              <a:t>10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781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</a:t>
            </a:r>
            <a:r>
              <a:rPr lang="en-US" sz="3600" dirty="0" smtClean="0"/>
              <a:t>9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325815" y="2132856"/>
            <a:ext cx="39020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71647" y="3253403"/>
            <a:ext cx="39020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60097" y="3991844"/>
            <a:ext cx="39020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98448" y="2952396"/>
            <a:ext cx="2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5" grpId="0" animBg="1"/>
      <p:bldP spid="17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83DAE-9AF5-4253-81DB-5D3446A09C85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Перевод целых чисел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39467" y="1483519"/>
            <a:ext cx="37753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Двоичная система: </a:t>
            </a:r>
            <a:br>
              <a:rPr lang="ru-RU" altLang="ru-RU" sz="1800" b="1">
                <a:solidFill>
                  <a:srgbClr val="333399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Алфавит: </a:t>
            </a:r>
            <a:r>
              <a:rPr lang="en-US" altLang="ru-RU" sz="1800">
                <a:solidFill>
                  <a:srgbClr val="000000"/>
                </a:solidFill>
              </a:rPr>
              <a:t>0, 1</a:t>
            </a:r>
            <a:br>
              <a:rPr lang="en-US" altLang="ru-RU" sz="1800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Основание</a:t>
            </a:r>
            <a:r>
              <a:rPr lang="ru-RU" altLang="ru-RU" sz="1800">
                <a:solidFill>
                  <a:srgbClr val="000000"/>
                </a:solidFill>
              </a:rPr>
              <a:t> (количество цифр): </a:t>
            </a:r>
            <a:r>
              <a:rPr lang="ru-RU" altLang="ru-RU" sz="1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47813" y="2402681"/>
            <a:ext cx="925253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10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601392" y="4185047"/>
            <a:ext cx="925253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2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10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844404" y="24574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19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844404" y="2457450"/>
            <a:ext cx="971550" cy="885825"/>
            <a:chOff x="1429" y="1344"/>
            <a:chExt cx="816" cy="744"/>
          </a:xfrm>
        </p:grpSpPr>
        <p:grpSp>
          <p:nvGrpSpPr>
            <p:cNvPr id="28731" name="Group 15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8736" name="Group 13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738" name="Line 10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9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37" name="Rectangle 12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8732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8733" name="Rectangle 16"/>
            <p:cNvSpPr>
              <a:spLocks noChangeArrowheads="1"/>
            </p:cNvSpPr>
            <p:nvPr/>
          </p:nvSpPr>
          <p:spPr bwMode="auto">
            <a:xfrm>
              <a:off x="1429" y="1525"/>
              <a:ext cx="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8734" name="Line 17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8735" name="Rectangle 18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275410" y="2781300"/>
            <a:ext cx="971550" cy="885825"/>
            <a:chOff x="1429" y="1344"/>
            <a:chExt cx="816" cy="744"/>
          </a:xfrm>
        </p:grpSpPr>
        <p:grpSp>
          <p:nvGrpSpPr>
            <p:cNvPr id="28722" name="Group 2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8727" name="Group 2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729" name="Line 2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0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28" name="Rectangle 2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8723" name="Rectangle 26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724" name="Rectangle 27"/>
            <p:cNvSpPr>
              <a:spLocks noChangeArrowheads="1"/>
            </p:cNvSpPr>
            <p:nvPr/>
          </p:nvSpPr>
          <p:spPr bwMode="auto">
            <a:xfrm>
              <a:off x="1429" y="1525"/>
              <a:ext cx="3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8</a:t>
              </a:r>
            </a:p>
          </p:txBody>
        </p:sp>
        <p:sp>
          <p:nvSpPr>
            <p:cNvPr id="28725" name="Line 2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8726" name="Rectangle 29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3707606" y="3105150"/>
            <a:ext cx="971550" cy="885825"/>
            <a:chOff x="1429" y="1344"/>
            <a:chExt cx="816" cy="744"/>
          </a:xfrm>
        </p:grpSpPr>
        <p:grpSp>
          <p:nvGrpSpPr>
            <p:cNvPr id="28713" name="Group 3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8718" name="Group 3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720" name="Line 3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21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19" name="Rectangle 3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8714" name="Rectangle 36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715" name="Rectangle 37"/>
            <p:cNvSpPr>
              <a:spLocks noChangeArrowheads="1"/>
            </p:cNvSpPr>
            <p:nvPr/>
          </p:nvSpPr>
          <p:spPr bwMode="auto">
            <a:xfrm>
              <a:off x="1429" y="1525"/>
              <a:ext cx="3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4</a:t>
              </a:r>
            </a:p>
          </p:txBody>
        </p:sp>
        <p:sp>
          <p:nvSpPr>
            <p:cNvPr id="28716" name="Line 3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8717" name="Rectangle 39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4139804" y="3429000"/>
            <a:ext cx="971550" cy="885825"/>
            <a:chOff x="1429" y="1344"/>
            <a:chExt cx="816" cy="744"/>
          </a:xfrm>
        </p:grpSpPr>
        <p:grpSp>
          <p:nvGrpSpPr>
            <p:cNvPr id="28704" name="Group 4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8709" name="Group 4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711" name="Line 4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12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10" name="Rectangle 4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8705" name="Rectangle 46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706" name="Rectangle 47"/>
            <p:cNvSpPr>
              <a:spLocks noChangeArrowheads="1"/>
            </p:cNvSpPr>
            <p:nvPr/>
          </p:nvSpPr>
          <p:spPr bwMode="auto">
            <a:xfrm>
              <a:off x="1429" y="1525"/>
              <a:ext cx="3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2</a:t>
              </a:r>
            </a:p>
          </p:txBody>
        </p:sp>
        <p:sp>
          <p:nvSpPr>
            <p:cNvPr id="28707" name="Line 4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8708" name="Rectangle 49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4572000" y="3752850"/>
            <a:ext cx="971550" cy="885825"/>
            <a:chOff x="1429" y="1344"/>
            <a:chExt cx="816" cy="744"/>
          </a:xfrm>
        </p:grpSpPr>
        <p:grpSp>
          <p:nvGrpSpPr>
            <p:cNvPr id="28695" name="Group 5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8700" name="Group 5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702" name="Line 5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3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01" name="Rectangle 5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8696" name="Rectangle 56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697" name="Rectangle 57"/>
            <p:cNvSpPr>
              <a:spLocks noChangeArrowheads="1"/>
            </p:cNvSpPr>
            <p:nvPr/>
          </p:nvSpPr>
          <p:spPr bwMode="auto">
            <a:xfrm>
              <a:off x="1429" y="1525"/>
              <a:ext cx="3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0</a:t>
              </a:r>
            </a:p>
          </p:txBody>
        </p:sp>
        <p:sp>
          <p:nvSpPr>
            <p:cNvPr id="28698" name="Line 5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8699" name="Rectangle 59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5724128" y="2457450"/>
            <a:ext cx="1997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19 = 10011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73" name="AutoShape 65"/>
          <p:cNvSpPr>
            <a:spLocks noChangeArrowheads="1"/>
          </p:cNvSpPr>
          <p:nvPr/>
        </p:nvSpPr>
        <p:spPr bwMode="auto">
          <a:xfrm>
            <a:off x="5868144" y="3634611"/>
            <a:ext cx="1152127" cy="502444"/>
          </a:xfrm>
          <a:prstGeom prst="wedgeRoundRectCallout">
            <a:avLst>
              <a:gd name="adj1" fmla="val 31532"/>
              <a:gd name="adj2" fmla="val -94935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</a:rPr>
              <a:t>система счисления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1763316" y="4941094"/>
            <a:ext cx="1255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10011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1818085" y="4725591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4 3 2 1 0</a:t>
            </a:r>
            <a:endParaRPr lang="ru-RU" altLang="ru-RU" sz="1800" baseline="-25000">
              <a:solidFill>
                <a:srgbClr val="FF0000"/>
              </a:solidFill>
            </a:endParaRPr>
          </a:p>
        </p:txBody>
      </p:sp>
      <p:sp>
        <p:nvSpPr>
          <p:cNvPr id="17477" name="Rectangle 69"/>
          <p:cNvSpPr>
            <a:spLocks noChangeArrowheads="1"/>
          </p:cNvSpPr>
          <p:nvPr/>
        </p:nvSpPr>
        <p:spPr bwMode="auto">
          <a:xfrm>
            <a:off x="2897982" y="4725591"/>
            <a:ext cx="9378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1">
                <a:solidFill>
                  <a:srgbClr val="333399"/>
                </a:solidFill>
              </a:rPr>
              <a:t>разряды</a:t>
            </a:r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3006329" y="4941094"/>
            <a:ext cx="48333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= 1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4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</a:rPr>
              <a:t>1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</a:rPr>
              <a:t>1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= 16 + 2 + 1 = 19</a:t>
            </a:r>
            <a:endParaRPr lang="en-US" altLang="ru-RU" sz="27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 flipH="1" flipV="1">
            <a:off x="4301728" y="4995862"/>
            <a:ext cx="432197" cy="37742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 flipH="1" flipV="1">
            <a:off x="5219701" y="4995862"/>
            <a:ext cx="432197" cy="37742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17481" name="AutoShape 73"/>
          <p:cNvSpPr>
            <a:spLocks noChangeArrowheads="1"/>
          </p:cNvSpPr>
          <p:nvPr/>
        </p:nvSpPr>
        <p:spPr bwMode="auto">
          <a:xfrm rot="-3080023">
            <a:off x="3343276" y="2983707"/>
            <a:ext cx="270272" cy="2132410"/>
          </a:xfrm>
          <a:prstGeom prst="upArrow">
            <a:avLst>
              <a:gd name="adj1" fmla="val 50000"/>
              <a:gd name="adj2" fmla="val 1972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2662" y="476672"/>
            <a:ext cx="895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числами в разных системах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счисления)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14" grpId="0" build="allAtOnce" animBg="1"/>
      <p:bldP spid="17415" grpId="0" animBg="1"/>
      <p:bldP spid="17417" grpId="0"/>
      <p:bldP spid="17469" grpId="0"/>
      <p:bldP spid="17473" grpId="0" animBg="1"/>
      <p:bldP spid="17475" grpId="0"/>
      <p:bldP spid="17476" grpId="0"/>
      <p:bldP spid="17477" grpId="0"/>
      <p:bldP spid="17478" grpId="0" build="p"/>
      <p:bldP spid="17479" grpId="0" animBg="1"/>
      <p:bldP spid="17480" grpId="0" animBg="1"/>
      <p:bldP spid="1748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83B0E-E626-49F7-B4CB-0373E06F6DB8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Примеры: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768453" y="1809750"/>
            <a:ext cx="18565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131</a:t>
            </a:r>
            <a:r>
              <a:rPr lang="ru-RU" altLang="ru-RU" sz="1125" b="1">
                <a:solidFill>
                  <a:srgbClr val="000000"/>
                </a:solidFill>
              </a:rPr>
              <a:t>10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Х</a:t>
            </a:r>
            <a:r>
              <a:rPr lang="ru-RU" altLang="ru-RU" sz="1125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593057" y="1701404"/>
            <a:ext cx="16209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25</a:t>
            </a:r>
            <a:r>
              <a:rPr lang="ru-RU" altLang="ru-RU" sz="1125" b="1">
                <a:solidFill>
                  <a:srgbClr val="000000"/>
                </a:solidFill>
              </a:rPr>
              <a:t>10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 Х</a:t>
            </a:r>
            <a:r>
              <a:rPr lang="ru-RU" altLang="ru-RU" sz="1125" b="1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8244" r="15961" b="13605"/>
          <a:stretch>
            <a:fillRect/>
          </a:stretch>
        </p:blipFill>
        <p:spPr bwMode="auto">
          <a:xfrm>
            <a:off x="6869907" y="1619250"/>
            <a:ext cx="6750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85" y="1619250"/>
            <a:ext cx="6715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6696" r="8809" b="4826"/>
          <a:stretch>
            <a:fillRect/>
          </a:stretch>
        </p:blipFill>
        <p:spPr bwMode="auto">
          <a:xfrm>
            <a:off x="1223963" y="2375297"/>
            <a:ext cx="335399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779"/>
          <a:stretch>
            <a:fillRect/>
          </a:stretch>
        </p:blipFill>
        <p:spPr bwMode="auto">
          <a:xfrm>
            <a:off x="4680348" y="2387203"/>
            <a:ext cx="311110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C25B5-65B1-4C04-A08B-56A3EB130F83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Примеры: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170385" y="1697831"/>
            <a:ext cx="20576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101011</a:t>
            </a:r>
            <a:r>
              <a:rPr lang="ru-RU" altLang="ru-RU" sz="3300" b="1" baseline="-25000">
                <a:solidFill>
                  <a:srgbClr val="000000"/>
                </a:solidFill>
              </a:rPr>
              <a:t>2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50158" y="3321844"/>
            <a:ext cx="203433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110110</a:t>
            </a:r>
            <a:r>
              <a:rPr lang="ru-RU" altLang="ru-RU" sz="3300" b="1" baseline="-25000">
                <a:solidFill>
                  <a:srgbClr val="000000"/>
                </a:solidFill>
              </a:rPr>
              <a:t>2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201592" y="1533526"/>
            <a:ext cx="4539853" cy="1288256"/>
            <a:chOff x="3236864" y="1068387"/>
            <a:chExt cx="5638800" cy="1123951"/>
          </a:xfrm>
        </p:grpSpPr>
        <p:pic>
          <p:nvPicPr>
            <p:cNvPr id="34829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864" y="1125538"/>
              <a:ext cx="5638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TextBox 3"/>
            <p:cNvSpPr txBox="1">
              <a:spLocks noChangeArrowheads="1"/>
            </p:cNvSpPr>
            <p:nvPr/>
          </p:nvSpPr>
          <p:spPr bwMode="auto">
            <a:xfrm>
              <a:off x="3239172" y="1068387"/>
              <a:ext cx="1167767" cy="18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750">
                  <a:solidFill>
                    <a:srgbClr val="FF0000"/>
                  </a:solidFill>
                </a:rPr>
                <a:t>5 4 3 2 1 0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183733" y="3169445"/>
            <a:ext cx="4717256" cy="1460897"/>
            <a:chOff x="3146479" y="2901950"/>
            <a:chExt cx="5676900" cy="1114425"/>
          </a:xfrm>
        </p:grpSpPr>
        <p:pic>
          <p:nvPicPr>
            <p:cNvPr id="34827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79" y="2901950"/>
              <a:ext cx="56769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4" y="2907901"/>
              <a:ext cx="1170533" cy="27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344342"/>
            <a:ext cx="677466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093369"/>
            <a:ext cx="67746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1557F-34A6-4912-80F2-0359E9680BE0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Перевод целых чисел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439467" y="1508522"/>
            <a:ext cx="925253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10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55094" y="1944291"/>
          <a:ext cx="4572000" cy="5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75" marB="34275"/>
                </a:tc>
              </a:tr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34275" marB="34275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3249216" y="2672954"/>
            <a:ext cx="361830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9"/>
          <p:cNvSpPr txBox="1">
            <a:spLocks noChangeArrowheads="1"/>
          </p:cNvSpPr>
          <p:nvPr/>
        </p:nvSpPr>
        <p:spPr bwMode="auto">
          <a:xfrm>
            <a:off x="3762375" y="3030142"/>
            <a:ext cx="18633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>
                <a:solidFill>
                  <a:srgbClr val="000000"/>
                </a:solidFill>
              </a:rPr>
              <a:t>ОТВЕТ: 19</a:t>
            </a:r>
            <a:r>
              <a:rPr lang="ru-RU" altLang="ru-RU" sz="1350" baseline="-25000">
                <a:solidFill>
                  <a:srgbClr val="000000"/>
                </a:solidFill>
              </a:rPr>
              <a:t>10</a:t>
            </a:r>
            <a:r>
              <a:rPr lang="ru-RU" altLang="ru-RU" sz="1350">
                <a:solidFill>
                  <a:srgbClr val="000000"/>
                </a:solidFill>
              </a:rPr>
              <a:t> = </a:t>
            </a:r>
            <a:r>
              <a:rPr lang="ru-RU" altLang="ru-RU" sz="1350" b="1">
                <a:solidFill>
                  <a:srgbClr val="000000"/>
                </a:solidFill>
              </a:rPr>
              <a:t>10011</a:t>
            </a:r>
            <a:r>
              <a:rPr lang="ru-RU" altLang="ru-RU" sz="135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748" name="TextBox 11"/>
          <p:cNvSpPr txBox="1">
            <a:spLocks noChangeArrowheads="1"/>
          </p:cNvSpPr>
          <p:nvPr/>
        </p:nvSpPr>
        <p:spPr bwMode="auto">
          <a:xfrm>
            <a:off x="1682354" y="3618310"/>
            <a:ext cx="28098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>
                <a:solidFill>
                  <a:srgbClr val="000000"/>
                </a:solidFill>
              </a:rPr>
              <a:t>Самостоятельно: 33</a:t>
            </a:r>
            <a:r>
              <a:rPr lang="ru-RU" altLang="ru-RU" sz="1350" baseline="-25000">
                <a:solidFill>
                  <a:srgbClr val="000000"/>
                </a:solidFill>
              </a:rPr>
              <a:t>10</a:t>
            </a:r>
            <a:r>
              <a:rPr lang="ru-RU" altLang="ru-RU" sz="1350">
                <a:solidFill>
                  <a:srgbClr val="000000"/>
                </a:solidFill>
              </a:rPr>
              <a:t> = Х</a:t>
            </a:r>
            <a:r>
              <a:rPr lang="ru-RU" altLang="ru-RU" sz="1350" baseline="-2500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0" y="5197079"/>
            <a:ext cx="67270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4027886"/>
            <a:ext cx="5157788" cy="15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10C35-A67E-4D7C-9C20-852356F9FF98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56323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Восьмеричная система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39467" y="1484710"/>
            <a:ext cx="377532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Основание</a:t>
            </a:r>
            <a:r>
              <a:rPr lang="ru-RU" altLang="ru-RU" sz="1800">
                <a:solidFill>
                  <a:srgbClr val="000000"/>
                </a:solidFill>
              </a:rPr>
              <a:t> (количество цифр): </a:t>
            </a:r>
            <a:r>
              <a:rPr lang="en-US" altLang="ru-RU" sz="1800" b="1">
                <a:solidFill>
                  <a:srgbClr val="000000"/>
                </a:solidFill>
              </a:rPr>
              <a:t>8</a:t>
            </a:r>
            <a:endParaRPr lang="ru-RU" altLang="ru-RU" sz="1800" b="1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2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Алфавит: </a:t>
            </a:r>
            <a:r>
              <a:rPr lang="en-US" altLang="ru-RU" sz="1800">
                <a:solidFill>
                  <a:srgbClr val="000000"/>
                </a:solidFill>
              </a:rPr>
              <a:t>0, 1</a:t>
            </a:r>
            <a:r>
              <a:rPr lang="ru-RU" altLang="ru-RU" sz="1800">
                <a:solidFill>
                  <a:srgbClr val="000000"/>
                </a:solidFill>
              </a:rPr>
              <a:t>, 2</a:t>
            </a:r>
            <a:r>
              <a:rPr lang="en-US" altLang="ru-RU" sz="1800">
                <a:solidFill>
                  <a:srgbClr val="000000"/>
                </a:solidFill>
              </a:rPr>
              <a:t>, 3, 4, 5, 6, 7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47813" y="2402681"/>
            <a:ext cx="925253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10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8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01392" y="4185047"/>
            <a:ext cx="925253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8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10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736057" y="2430066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100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44404" y="2457450"/>
            <a:ext cx="971550" cy="885825"/>
            <a:chOff x="1429" y="1344"/>
            <a:chExt cx="816" cy="744"/>
          </a:xfrm>
        </p:grpSpPr>
        <p:grpSp>
          <p:nvGrpSpPr>
            <p:cNvPr id="56357" name="Group 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56362" name="Group 1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56364" name="Line 1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65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363" name="Rectangle 1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sp>
          <p:nvSpPr>
            <p:cNvPr id="56358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56359" name="Rectangle 15"/>
            <p:cNvSpPr>
              <a:spLocks noChangeArrowheads="1"/>
            </p:cNvSpPr>
            <p:nvPr/>
          </p:nvSpPr>
          <p:spPr bwMode="auto">
            <a:xfrm>
              <a:off x="1429" y="1525"/>
              <a:ext cx="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96</a:t>
              </a:r>
            </a:p>
          </p:txBody>
        </p:sp>
        <p:sp>
          <p:nvSpPr>
            <p:cNvPr id="56360" name="Line 1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56361" name="Rectangle 17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275410" y="2781299"/>
            <a:ext cx="971550" cy="887016"/>
            <a:chOff x="1791" y="1616"/>
            <a:chExt cx="816" cy="745"/>
          </a:xfrm>
        </p:grpSpPr>
        <p:grpSp>
          <p:nvGrpSpPr>
            <p:cNvPr id="56348" name="Group 19"/>
            <p:cNvGrpSpPr>
              <a:grpSpLocks/>
            </p:cNvGrpSpPr>
            <p:nvPr/>
          </p:nvGrpSpPr>
          <p:grpSpPr bwMode="auto">
            <a:xfrm>
              <a:off x="2153" y="1616"/>
              <a:ext cx="454" cy="499"/>
              <a:chOff x="1791" y="1344"/>
              <a:chExt cx="454" cy="499"/>
            </a:xfrm>
          </p:grpSpPr>
          <p:grpSp>
            <p:nvGrpSpPr>
              <p:cNvPr id="56353" name="Group 2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56355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56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354" name="Rectangle 2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sp>
          <p:nvSpPr>
            <p:cNvPr id="56349" name="Rectangle 24"/>
            <p:cNvSpPr>
              <a:spLocks noChangeArrowheads="1"/>
            </p:cNvSpPr>
            <p:nvPr/>
          </p:nvSpPr>
          <p:spPr bwMode="auto">
            <a:xfrm>
              <a:off x="2199" y="1888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350" name="Rectangle 25"/>
            <p:cNvSpPr>
              <a:spLocks noChangeArrowheads="1"/>
            </p:cNvSpPr>
            <p:nvPr/>
          </p:nvSpPr>
          <p:spPr bwMode="auto">
            <a:xfrm>
              <a:off x="1791" y="1797"/>
              <a:ext cx="4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  8</a:t>
              </a:r>
            </a:p>
          </p:txBody>
        </p:sp>
        <p:sp>
          <p:nvSpPr>
            <p:cNvPr id="56351" name="Line 26"/>
            <p:cNvSpPr>
              <a:spLocks noChangeShapeType="1"/>
            </p:cNvSpPr>
            <p:nvPr/>
          </p:nvSpPr>
          <p:spPr bwMode="auto">
            <a:xfrm>
              <a:off x="1836" y="206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56352" name="Rectangle 27"/>
            <p:cNvSpPr>
              <a:spLocks noChangeArrowheads="1"/>
            </p:cNvSpPr>
            <p:nvPr/>
          </p:nvSpPr>
          <p:spPr bwMode="auto">
            <a:xfrm>
              <a:off x="1950" y="2115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07606" y="3105150"/>
            <a:ext cx="971550" cy="885825"/>
            <a:chOff x="1429" y="1344"/>
            <a:chExt cx="816" cy="744"/>
          </a:xfrm>
        </p:grpSpPr>
        <p:grpSp>
          <p:nvGrpSpPr>
            <p:cNvPr id="56339" name="Group 4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56344" name="Group 5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56346" name="Line 5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47" name="Line 5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345" name="Rectangle 5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</a:rPr>
                  <a:t>8</a:t>
                </a:r>
              </a:p>
            </p:txBody>
          </p:sp>
        </p:grpSp>
        <p:sp>
          <p:nvSpPr>
            <p:cNvPr id="56340" name="Rectangle 54"/>
            <p:cNvSpPr>
              <a:spLocks noChangeArrowheads="1"/>
            </p:cNvSpPr>
            <p:nvPr/>
          </p:nvSpPr>
          <p:spPr bwMode="auto">
            <a:xfrm>
              <a:off x="1837" y="1616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6341" name="Rectangle 55"/>
            <p:cNvSpPr>
              <a:spLocks noChangeArrowheads="1"/>
            </p:cNvSpPr>
            <p:nvPr/>
          </p:nvSpPr>
          <p:spPr bwMode="auto">
            <a:xfrm>
              <a:off x="1429" y="1525"/>
              <a:ext cx="3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0</a:t>
              </a:r>
            </a:p>
          </p:txBody>
        </p:sp>
        <p:sp>
          <p:nvSpPr>
            <p:cNvPr id="56342" name="Line 5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56343" name="Rectangle 57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44090" name="Rectangle 58"/>
          <p:cNvSpPr>
            <a:spLocks noChangeArrowheads="1"/>
          </p:cNvSpPr>
          <p:nvPr/>
        </p:nvSpPr>
        <p:spPr bwMode="auto">
          <a:xfrm>
            <a:off x="5057776" y="2619376"/>
            <a:ext cx="19978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100 = 144</a:t>
            </a:r>
            <a:r>
              <a:rPr lang="ru-RU" altLang="ru-RU" sz="2700" b="1" baseline="-25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4091" name="AutoShape 59"/>
          <p:cNvSpPr>
            <a:spLocks noChangeArrowheads="1"/>
          </p:cNvSpPr>
          <p:nvPr/>
        </p:nvSpPr>
        <p:spPr bwMode="auto">
          <a:xfrm>
            <a:off x="5975749" y="3320655"/>
            <a:ext cx="1134665" cy="540544"/>
          </a:xfrm>
          <a:prstGeom prst="wedgeRoundRectCallout">
            <a:avLst>
              <a:gd name="adj1" fmla="val 15583"/>
              <a:gd name="adj2" fmla="val -94935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>
                <a:solidFill>
                  <a:srgbClr val="000000"/>
                </a:solidFill>
              </a:rPr>
              <a:t>система счисления</a:t>
            </a: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1763316" y="4941094"/>
            <a:ext cx="12747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    144</a:t>
            </a:r>
            <a:r>
              <a:rPr lang="ru-RU" altLang="ru-RU" sz="2700" b="1" baseline="-25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69320" y="4725591"/>
            <a:ext cx="7136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50">
                <a:solidFill>
                  <a:srgbClr val="FF0000"/>
                </a:solidFill>
              </a:rPr>
              <a:t> 2 1 0</a:t>
            </a:r>
            <a:endParaRPr lang="ru-RU" altLang="ru-RU" sz="1650" baseline="-25000">
              <a:solidFill>
                <a:srgbClr val="FF0000"/>
              </a:solidFill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2897982" y="4725591"/>
            <a:ext cx="9378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1">
                <a:solidFill>
                  <a:srgbClr val="333399"/>
                </a:solidFill>
              </a:rPr>
              <a:t>разряды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3006329" y="4941094"/>
            <a:ext cx="32047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= 1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2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</a:t>
            </a:r>
            <a:r>
              <a:rPr lang="ru-RU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en-US" altLang="ru-RU" sz="2700" b="1" baseline="30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= 64 + 32 + 4 = 100</a:t>
            </a:r>
            <a:endParaRPr lang="en-US" altLang="ru-RU" sz="27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098" name="AutoShape 66"/>
          <p:cNvSpPr>
            <a:spLocks noChangeArrowheads="1"/>
          </p:cNvSpPr>
          <p:nvPr/>
        </p:nvSpPr>
        <p:spPr bwMode="auto">
          <a:xfrm rot="-3080023">
            <a:off x="2918818" y="2747368"/>
            <a:ext cx="270272" cy="1809750"/>
          </a:xfrm>
          <a:prstGeom prst="upArrow">
            <a:avLst>
              <a:gd name="adj1" fmla="val 50000"/>
              <a:gd name="adj2" fmla="val 16740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animBg="1"/>
      <p:bldP spid="44038" grpId="0" animBg="1"/>
      <p:bldP spid="44039" grpId="0"/>
      <p:bldP spid="44090" grpId="0"/>
      <p:bldP spid="44091" grpId="0" animBg="1"/>
      <p:bldP spid="44092" grpId="0"/>
      <p:bldP spid="44093" grpId="0"/>
      <p:bldP spid="44094" grpId="0"/>
      <p:bldP spid="44095" grpId="0" build="p"/>
      <p:bldP spid="4409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34263" y="5667376"/>
            <a:ext cx="466725" cy="2464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43DEA-005D-48AD-8464-4CD9635758B9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58371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Примеры: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494235" y="1701404"/>
            <a:ext cx="17027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82</a:t>
            </a:r>
            <a:r>
              <a:rPr lang="ru-RU" altLang="ru-RU" sz="1500" b="1">
                <a:solidFill>
                  <a:srgbClr val="000000"/>
                </a:solidFill>
              </a:rPr>
              <a:t>10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 </a:t>
            </a:r>
            <a:r>
              <a:rPr lang="en-US" altLang="ru-RU" sz="3300" b="1">
                <a:solidFill>
                  <a:srgbClr val="000000"/>
                </a:solidFill>
              </a:rPr>
              <a:t>X</a:t>
            </a:r>
            <a:r>
              <a:rPr lang="en-US" altLang="ru-RU" sz="1500" b="1">
                <a:solidFill>
                  <a:srgbClr val="000000"/>
                </a:solidFill>
              </a:rPr>
              <a:t>8</a:t>
            </a:r>
            <a:endParaRPr lang="ru-RU" altLang="ru-RU" sz="1500" b="1">
              <a:solidFill>
                <a:srgbClr val="000000"/>
              </a:solidFill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4895851" y="1701404"/>
            <a:ext cx="19383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103</a:t>
            </a:r>
            <a:r>
              <a:rPr lang="ru-RU" altLang="ru-RU" sz="1500" b="1">
                <a:solidFill>
                  <a:srgbClr val="000000"/>
                </a:solidFill>
              </a:rPr>
              <a:t>10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 X</a:t>
            </a:r>
            <a:r>
              <a:rPr lang="en-US" altLang="ru-RU" sz="1500" b="1">
                <a:solidFill>
                  <a:srgbClr val="000000"/>
                </a:solidFill>
              </a:rPr>
              <a:t>8</a:t>
            </a:r>
            <a:endParaRPr lang="ru-RU" altLang="ru-RU" sz="1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300" b="1">
              <a:solidFill>
                <a:srgbClr val="000000"/>
              </a:solidFill>
            </a:endParaRPr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1565673" y="3667125"/>
            <a:ext cx="18710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134</a:t>
            </a:r>
            <a:r>
              <a:rPr lang="ru-RU" altLang="ru-RU" sz="3300" b="1" baseline="-25000">
                <a:solidFill>
                  <a:srgbClr val="000000"/>
                </a:solidFill>
              </a:rPr>
              <a:t>8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X</a:t>
            </a:r>
            <a:r>
              <a:rPr lang="en-US" altLang="ru-RU" sz="1500" b="1">
                <a:solidFill>
                  <a:srgbClr val="000000"/>
                </a:solidFill>
              </a:rPr>
              <a:t>10</a:t>
            </a:r>
            <a:endParaRPr lang="ru-RU" altLang="ru-RU" sz="1500" b="1">
              <a:solidFill>
                <a:srgbClr val="000000"/>
              </a:solidFill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6115051" y="3667125"/>
            <a:ext cx="16353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>
                <a:solidFill>
                  <a:srgbClr val="000000"/>
                </a:solidFill>
              </a:rPr>
              <a:t>75</a:t>
            </a:r>
            <a:r>
              <a:rPr lang="ru-RU" altLang="ru-RU" sz="3300" b="1" baseline="-25000">
                <a:solidFill>
                  <a:srgbClr val="000000"/>
                </a:solidFill>
              </a:rPr>
              <a:t>8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X</a:t>
            </a:r>
            <a:r>
              <a:rPr lang="en-US" altLang="ru-RU" sz="1500" b="1">
                <a:solidFill>
                  <a:srgbClr val="000000"/>
                </a:solidFill>
              </a:rPr>
              <a:t>10</a:t>
            </a:r>
            <a:endParaRPr lang="ru-RU" altLang="ru-RU" sz="1500" b="1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4" y="2439591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54" y="2209800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9272"/>
            <a:ext cx="67746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7" y="3690938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05" y="1512095"/>
            <a:ext cx="2030015" cy="21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268016" y="4386264"/>
            <a:ext cx="3323034" cy="1246585"/>
            <a:chOff x="167196" y="4705399"/>
            <a:chExt cx="4430450" cy="1662560"/>
          </a:xfrm>
        </p:grpSpPr>
        <p:pic>
          <p:nvPicPr>
            <p:cNvPr id="58387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4760913"/>
              <a:ext cx="4394446" cy="160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8" name="TextBox 11"/>
            <p:cNvSpPr txBox="1">
              <a:spLocks noChangeArrowheads="1"/>
            </p:cNvSpPr>
            <p:nvPr/>
          </p:nvSpPr>
          <p:spPr bwMode="auto">
            <a:xfrm>
              <a:off x="167196" y="4705399"/>
              <a:ext cx="696392" cy="338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>
                  <a:solidFill>
                    <a:srgbClr val="FF0000"/>
                  </a:solidFill>
                </a:rPr>
                <a:t>2 1 0</a:t>
              </a: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4879181" y="4400550"/>
            <a:ext cx="2987279" cy="1323975"/>
            <a:chOff x="4981787" y="4725144"/>
            <a:chExt cx="3982826" cy="1764196"/>
          </a:xfrm>
        </p:grpSpPr>
        <p:pic>
          <p:nvPicPr>
            <p:cNvPr id="58385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787" y="4729545"/>
              <a:ext cx="3982826" cy="175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6" name="TextBox 13"/>
            <p:cNvSpPr txBox="1">
              <a:spLocks noChangeArrowheads="1"/>
            </p:cNvSpPr>
            <p:nvPr/>
          </p:nvSpPr>
          <p:spPr bwMode="auto">
            <a:xfrm>
              <a:off x="5050457" y="4725144"/>
              <a:ext cx="601663" cy="33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050">
                  <a:solidFill>
                    <a:srgbClr val="FF0000"/>
                  </a:solidFill>
                </a:rPr>
                <a:t>1 0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1503761"/>
            <a:ext cx="2452688" cy="216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E5ABC-3DFD-430F-A390-D941920C67CA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79875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Шестнадцатеричная система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39466" y="1538289"/>
            <a:ext cx="390356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Основание</a:t>
            </a:r>
            <a:r>
              <a:rPr lang="ru-RU" altLang="ru-RU" sz="1800">
                <a:solidFill>
                  <a:srgbClr val="000000"/>
                </a:solidFill>
              </a:rPr>
              <a:t> (количество цифр): </a:t>
            </a:r>
            <a:r>
              <a:rPr lang="en-US" altLang="ru-RU" sz="1800" b="1">
                <a:solidFill>
                  <a:srgbClr val="000000"/>
                </a:solidFill>
              </a:rPr>
              <a:t>16</a:t>
            </a:r>
            <a:endParaRPr lang="ru-RU" altLang="ru-RU" sz="1800" b="1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Алфавит: </a:t>
            </a:r>
            <a:r>
              <a:rPr lang="en-US" altLang="ru-RU" sz="1800">
                <a:solidFill>
                  <a:srgbClr val="000000"/>
                </a:solidFill>
              </a:rPr>
              <a:t>0, 1</a:t>
            </a:r>
            <a:r>
              <a:rPr lang="ru-RU" altLang="ru-RU" sz="1800">
                <a:solidFill>
                  <a:srgbClr val="000000"/>
                </a:solidFill>
              </a:rPr>
              <a:t>, 2</a:t>
            </a:r>
            <a:r>
              <a:rPr lang="en-US" altLang="ru-RU" sz="1800">
                <a:solidFill>
                  <a:srgbClr val="000000"/>
                </a:solidFill>
              </a:rPr>
              <a:t>, 3, 4, 5, 6, 7, 8, 9,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47812" y="2402681"/>
            <a:ext cx="1053494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1</a:t>
            </a:r>
            <a:r>
              <a:rPr lang="en-US" altLang="ru-RU" sz="1800" b="1">
                <a:solidFill>
                  <a:srgbClr val="333399"/>
                </a:solidFill>
              </a:rPr>
              <a:t>0</a:t>
            </a:r>
            <a:r>
              <a:rPr lang="ru-RU" altLang="ru-RU" sz="1800" b="1">
                <a:solidFill>
                  <a:srgbClr val="333399"/>
                </a:solidFill>
              </a:rPr>
              <a:t>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en-US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16</a:t>
            </a:r>
            <a:endParaRPr lang="ru-RU" altLang="ru-RU" sz="1800" b="1">
              <a:solidFill>
                <a:srgbClr val="333399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01391" y="3969544"/>
            <a:ext cx="1053494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333399"/>
                </a:solidFill>
              </a:rPr>
              <a:t>16</a:t>
            </a:r>
            <a:r>
              <a:rPr lang="ru-RU" altLang="ru-RU" sz="1800" b="1">
                <a:solidFill>
                  <a:srgbClr val="333399"/>
                </a:solidFill>
              </a:rPr>
              <a:t> </a:t>
            </a:r>
            <a:r>
              <a:rPr lang="ru-RU" altLang="ru-RU" sz="1800" b="1">
                <a:solidFill>
                  <a:srgbClr val="333399"/>
                </a:solidFill>
                <a:sym typeface="Symbol" panose="05050102010706020507" pitchFamily="18" charset="2"/>
              </a:rPr>
              <a:t> </a:t>
            </a:r>
            <a:r>
              <a:rPr lang="ru-RU" altLang="ru-RU" sz="1800" b="1">
                <a:solidFill>
                  <a:srgbClr val="333399"/>
                </a:solidFill>
              </a:rPr>
              <a:t>10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736057" y="2430066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10</a:t>
            </a:r>
            <a:r>
              <a:rPr lang="en-US" altLang="ru-RU" sz="1800">
                <a:solidFill>
                  <a:srgbClr val="000000"/>
                </a:solidFill>
              </a:rPr>
              <a:t>7</a:t>
            </a: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817020" y="2457450"/>
            <a:ext cx="998935" cy="885825"/>
            <a:chOff x="1406" y="1344"/>
            <a:chExt cx="839" cy="744"/>
          </a:xfrm>
        </p:grpSpPr>
        <p:grpSp>
          <p:nvGrpSpPr>
            <p:cNvPr id="79907" name="Group 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79912" name="Group 1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79914" name="Line 1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915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9913" name="Rectangle 1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37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1800">
                    <a:solidFill>
                      <a:srgbClr val="000000"/>
                    </a:solidFill>
                  </a:rPr>
                  <a:t>16</a:t>
                </a: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908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800">
                  <a:solidFill>
                    <a:srgbClr val="000000"/>
                  </a:solidFill>
                </a:rPr>
                <a:t>  6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9909" name="Rectangle 15"/>
            <p:cNvSpPr>
              <a:spLocks noChangeArrowheads="1"/>
            </p:cNvSpPr>
            <p:nvPr/>
          </p:nvSpPr>
          <p:spPr bwMode="auto">
            <a:xfrm>
              <a:off x="1429" y="1525"/>
              <a:ext cx="3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96</a:t>
              </a:r>
            </a:p>
          </p:txBody>
        </p:sp>
        <p:sp>
          <p:nvSpPr>
            <p:cNvPr id="79910" name="Line 1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79911" name="Rectangle 17"/>
            <p:cNvSpPr>
              <a:spLocks noChangeArrowheads="1"/>
            </p:cNvSpPr>
            <p:nvPr/>
          </p:nvSpPr>
          <p:spPr bwMode="auto">
            <a:xfrm>
              <a:off x="1406" y="1842"/>
              <a:ext cx="288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</a:rPr>
                <a:t>11</a:t>
              </a: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75410" y="2807493"/>
            <a:ext cx="971550" cy="887016"/>
            <a:chOff x="1791" y="1616"/>
            <a:chExt cx="816" cy="745"/>
          </a:xfrm>
        </p:grpSpPr>
        <p:grpSp>
          <p:nvGrpSpPr>
            <p:cNvPr id="79898" name="Group 19"/>
            <p:cNvGrpSpPr>
              <a:grpSpLocks/>
            </p:cNvGrpSpPr>
            <p:nvPr/>
          </p:nvGrpSpPr>
          <p:grpSpPr bwMode="auto">
            <a:xfrm>
              <a:off x="2153" y="1616"/>
              <a:ext cx="454" cy="499"/>
              <a:chOff x="1791" y="1344"/>
              <a:chExt cx="454" cy="499"/>
            </a:xfrm>
          </p:grpSpPr>
          <p:grpSp>
            <p:nvGrpSpPr>
              <p:cNvPr id="79903" name="Group 2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79905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906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35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9904" name="Rectangle 2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37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1800">
                    <a:solidFill>
                      <a:srgbClr val="000000"/>
                    </a:solidFill>
                  </a:rPr>
                  <a:t>16</a:t>
                </a: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899" name="Rectangle 24"/>
            <p:cNvSpPr>
              <a:spLocks noChangeArrowheads="1"/>
            </p:cNvSpPr>
            <p:nvPr/>
          </p:nvSpPr>
          <p:spPr bwMode="auto">
            <a:xfrm>
              <a:off x="2199" y="1888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800">
                  <a:solidFill>
                    <a:srgbClr val="000000"/>
                  </a:solidFill>
                </a:rPr>
                <a:t>0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9900" name="Rectangle 25"/>
            <p:cNvSpPr>
              <a:spLocks noChangeArrowheads="1"/>
            </p:cNvSpPr>
            <p:nvPr/>
          </p:nvSpPr>
          <p:spPr bwMode="auto">
            <a:xfrm>
              <a:off x="1791" y="1797"/>
              <a:ext cx="4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</a:rPr>
                <a:t>   </a:t>
              </a:r>
              <a:r>
                <a:rPr lang="en-US" altLang="ru-RU" sz="1800">
                  <a:solidFill>
                    <a:srgbClr val="000000"/>
                  </a:solidFill>
                </a:rPr>
                <a:t>0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9901" name="Line 26"/>
            <p:cNvSpPr>
              <a:spLocks noChangeShapeType="1"/>
            </p:cNvSpPr>
            <p:nvPr/>
          </p:nvSpPr>
          <p:spPr bwMode="auto">
            <a:xfrm>
              <a:off x="1836" y="206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79902" name="Rectangle 27"/>
            <p:cNvSpPr>
              <a:spLocks noChangeArrowheads="1"/>
            </p:cNvSpPr>
            <p:nvPr/>
          </p:nvSpPr>
          <p:spPr bwMode="auto">
            <a:xfrm>
              <a:off x="1950" y="2115"/>
              <a:ext cx="175" cy="24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0500" tIns="8100" rIns="40500" bIns="81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800">
                  <a:solidFill>
                    <a:srgbClr val="000000"/>
                  </a:solidFill>
                </a:rPr>
                <a:t>6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4625580" y="2672954"/>
            <a:ext cx="19978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10</a:t>
            </a:r>
            <a:r>
              <a:rPr lang="en-US" altLang="ru-RU" sz="2700" b="1">
                <a:solidFill>
                  <a:srgbClr val="000000"/>
                </a:solidFill>
              </a:rPr>
              <a:t>7</a:t>
            </a:r>
            <a:r>
              <a:rPr lang="ru-RU" altLang="ru-RU" sz="2700" b="1">
                <a:solidFill>
                  <a:srgbClr val="000000"/>
                </a:solidFill>
              </a:rPr>
              <a:t> = </a:t>
            </a:r>
            <a:r>
              <a:rPr lang="en-US" altLang="ru-RU" sz="2700" b="1">
                <a:solidFill>
                  <a:srgbClr val="000000"/>
                </a:solidFill>
              </a:rPr>
              <a:t>6B</a:t>
            </a:r>
            <a:r>
              <a:rPr lang="en-US" altLang="ru-RU" sz="2700" b="1" baseline="-25000">
                <a:solidFill>
                  <a:srgbClr val="000000"/>
                </a:solidFill>
              </a:rPr>
              <a:t>16</a:t>
            </a:r>
            <a:endParaRPr lang="ru-RU" altLang="ru-RU" sz="2700" b="1" baseline="-25000">
              <a:solidFill>
                <a:srgbClr val="000000"/>
              </a:solidFill>
            </a:endParaRP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5543550" y="3374232"/>
            <a:ext cx="1134666" cy="540544"/>
          </a:xfrm>
          <a:prstGeom prst="wedgeRoundRectCallout">
            <a:avLst>
              <a:gd name="adj1" fmla="val 7921"/>
              <a:gd name="adj2" fmla="val -93171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>
                <a:solidFill>
                  <a:srgbClr val="000000"/>
                </a:solidFill>
              </a:rPr>
              <a:t>система счисления</a:t>
            </a:r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1763317" y="4725592"/>
            <a:ext cx="14606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    1</a:t>
            </a:r>
            <a:r>
              <a:rPr lang="en-US" altLang="ru-RU" sz="2700" b="1">
                <a:solidFill>
                  <a:srgbClr val="000000"/>
                </a:solidFill>
              </a:rPr>
              <a:t>C5</a:t>
            </a:r>
            <a:r>
              <a:rPr lang="en-US" altLang="ru-RU" sz="2700" b="1" baseline="-25000">
                <a:solidFill>
                  <a:srgbClr val="000000"/>
                </a:solidFill>
              </a:rPr>
              <a:t>16</a:t>
            </a:r>
            <a:endParaRPr lang="ru-RU" altLang="ru-RU" sz="2700" b="1" baseline="-25000">
              <a:solidFill>
                <a:srgbClr val="000000"/>
              </a:solidFill>
            </a:endParaRPr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2169319" y="4508897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2</a:t>
            </a:r>
            <a:r>
              <a:rPr lang="en-US" altLang="ru-RU" sz="1800">
                <a:solidFill>
                  <a:srgbClr val="000000"/>
                </a:solidFill>
              </a:rPr>
              <a:t> </a:t>
            </a:r>
            <a:r>
              <a:rPr lang="ru-RU" altLang="ru-RU" sz="1800">
                <a:solidFill>
                  <a:srgbClr val="000000"/>
                </a:solidFill>
              </a:rPr>
              <a:t> 1 0</a:t>
            </a:r>
            <a:endParaRPr lang="ru-RU" altLang="ru-RU" sz="1800" baseline="-25000">
              <a:solidFill>
                <a:srgbClr val="000000"/>
              </a:solidFill>
            </a:endParaRPr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2897982" y="4510088"/>
            <a:ext cx="9378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1">
                <a:solidFill>
                  <a:srgbClr val="333399"/>
                </a:solidFill>
              </a:rPr>
              <a:t>разряды</a:t>
            </a: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3087292" y="4725592"/>
            <a:ext cx="3749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= 1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·16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2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en-US" altLang="ru-RU" sz="2700" b="1">
                <a:solidFill>
                  <a:srgbClr val="FF0000"/>
                </a:solidFill>
                <a:cs typeface="Arial" panose="020B0604020202020204" pitchFamily="34" charset="0"/>
              </a:rPr>
              <a:t>12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·16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1350">
                <a:solidFill>
                  <a:srgbClr val="000000"/>
                </a:solidFill>
              </a:rPr>
              <a:t> 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5·16</a:t>
            </a:r>
            <a:r>
              <a:rPr lang="ru-RU" altLang="ru-RU" sz="2700" b="1" baseline="300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en-US" altLang="ru-RU" sz="2700" b="1" baseline="30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= 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256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192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r>
              <a:rPr lang="ru-RU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 = </a:t>
            </a:r>
            <a:r>
              <a:rPr lang="en-US" altLang="ru-RU" sz="2700" b="1">
                <a:solidFill>
                  <a:srgbClr val="000000"/>
                </a:solidFill>
                <a:cs typeface="Arial" panose="020B0604020202020204" pitchFamily="34" charset="0"/>
              </a:rPr>
              <a:t>453</a:t>
            </a: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 rot="-3080023">
            <a:off x="2678311" y="2973587"/>
            <a:ext cx="270272" cy="1288256"/>
          </a:xfrm>
          <a:prstGeom prst="upArrow">
            <a:avLst>
              <a:gd name="adj1" fmla="val 50000"/>
              <a:gd name="adj2" fmla="val 1191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5100273" y="1863330"/>
            <a:ext cx="471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A</a:t>
            </a:r>
            <a:r>
              <a:rPr lang="en-US" altLang="ru-RU" sz="1800">
                <a:solidFill>
                  <a:srgbClr val="000000"/>
                </a:solidFill>
              </a:rPr>
              <a:t>,</a:t>
            </a:r>
            <a:r>
              <a:rPr lang="en-US" altLang="ru-RU" sz="1800" b="1">
                <a:solidFill>
                  <a:srgbClr val="FF0000"/>
                </a:solidFill>
              </a:rPr>
              <a:t/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10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5510315" y="1863330"/>
            <a:ext cx="47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B</a:t>
            </a:r>
            <a:r>
              <a:rPr lang="en-US" altLang="ru-RU" sz="1800">
                <a:solidFill>
                  <a:srgbClr val="000000"/>
                </a:solidFill>
              </a:rPr>
              <a:t>,</a:t>
            </a:r>
            <a:r>
              <a:rPr lang="en-US" altLang="ru-RU" sz="1800" b="1">
                <a:solidFill>
                  <a:srgbClr val="FF0000"/>
                </a:solidFill>
              </a:rPr>
              <a:t/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11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5924653" y="1863330"/>
            <a:ext cx="47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C</a:t>
            </a:r>
            <a:r>
              <a:rPr lang="en-US" altLang="ru-RU" sz="1800">
                <a:solidFill>
                  <a:srgbClr val="000000"/>
                </a:solidFill>
              </a:rPr>
              <a:t>,</a:t>
            </a:r>
            <a:r>
              <a:rPr lang="en-US" altLang="ru-RU" sz="1800" b="1">
                <a:solidFill>
                  <a:srgbClr val="FF0000"/>
                </a:solidFill>
              </a:rPr>
              <a:t/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12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338990" y="1863330"/>
            <a:ext cx="47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D</a:t>
            </a:r>
            <a:r>
              <a:rPr lang="en-US" altLang="ru-RU" sz="1800">
                <a:solidFill>
                  <a:srgbClr val="000000"/>
                </a:solidFill>
              </a:rPr>
              <a:t>,</a:t>
            </a:r>
            <a:r>
              <a:rPr lang="en-US" altLang="ru-RU" sz="1800" b="1">
                <a:solidFill>
                  <a:srgbClr val="FF0000"/>
                </a:solidFill>
              </a:rPr>
              <a:t/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13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6759144" y="1863330"/>
            <a:ext cx="466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E</a:t>
            </a:r>
            <a:r>
              <a:rPr lang="en-US" altLang="ru-RU" sz="1800">
                <a:solidFill>
                  <a:srgbClr val="000000"/>
                </a:solidFill>
              </a:rPr>
              <a:t>,</a:t>
            </a:r>
            <a:r>
              <a:rPr lang="en-US" altLang="ru-RU" sz="1800" b="1">
                <a:solidFill>
                  <a:srgbClr val="FF0000"/>
                </a:solidFill>
              </a:rPr>
              <a:t/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14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80" name="Rectangle 52"/>
          <p:cNvSpPr>
            <a:spLocks noChangeArrowheads="1"/>
          </p:cNvSpPr>
          <p:nvPr/>
        </p:nvSpPr>
        <p:spPr bwMode="auto">
          <a:xfrm>
            <a:off x="7179298" y="1863330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 F </a:t>
            </a:r>
            <a:br>
              <a:rPr lang="en-US" altLang="ru-RU" sz="1800" b="1">
                <a:solidFill>
                  <a:srgbClr val="FF0000"/>
                </a:solidFill>
              </a:rPr>
            </a:br>
            <a:r>
              <a:rPr lang="en-US" altLang="ru-RU" sz="1800">
                <a:solidFill>
                  <a:srgbClr val="333399"/>
                </a:solidFill>
              </a:rPr>
              <a:t>15</a:t>
            </a:r>
            <a:endParaRPr lang="ru-RU" altLang="ru-RU" sz="1800">
              <a:solidFill>
                <a:srgbClr val="333399"/>
              </a:solidFill>
            </a:endParaRPr>
          </a:p>
        </p:txBody>
      </p: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2546747" y="3239692"/>
            <a:ext cx="342900" cy="29335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00" tIns="8100" rIns="40500" bIns="8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B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4572000" y="4293394"/>
            <a:ext cx="434734" cy="5078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700" b="1">
                <a:solidFill>
                  <a:srgbClr val="000000"/>
                </a:solidFill>
              </a:rPr>
              <a:t>C</a:t>
            </a:r>
            <a:endParaRPr lang="ru-RU" altLang="ru-RU" sz="27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8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48133" grpId="0" animBg="1"/>
      <p:bldP spid="48134" grpId="0" animBg="1"/>
      <p:bldP spid="48135" grpId="0"/>
      <p:bldP spid="48166" grpId="0"/>
      <p:bldP spid="48167" grpId="0" animBg="1"/>
      <p:bldP spid="48168" grpId="0"/>
      <p:bldP spid="48169" grpId="0"/>
      <p:bldP spid="48170" grpId="0"/>
      <p:bldP spid="48171" grpId="0" build="p"/>
      <p:bldP spid="48172" grpId="0" animBg="1"/>
      <p:bldP spid="48174" grpId="0"/>
      <p:bldP spid="48175" grpId="0"/>
      <p:bldP spid="48177" grpId="0"/>
      <p:bldP spid="48178" grpId="0"/>
      <p:bldP spid="48179" grpId="0"/>
      <p:bldP spid="48180" grpId="0"/>
      <p:bldP spid="48181" grpId="0" animBg="1"/>
      <p:bldP spid="4818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ACF339-00A8-40DF-8C46-34A5616BDC78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81923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Примеры: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1494235" y="1701404"/>
            <a:ext cx="204575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300" b="1">
                <a:solidFill>
                  <a:srgbClr val="000000"/>
                </a:solidFill>
              </a:rPr>
              <a:t>1</a:t>
            </a:r>
            <a:r>
              <a:rPr lang="ru-RU" altLang="ru-RU" sz="3300" b="1">
                <a:solidFill>
                  <a:srgbClr val="000000"/>
                </a:solidFill>
              </a:rPr>
              <a:t>54</a:t>
            </a:r>
            <a:r>
              <a:rPr lang="en-US" altLang="ru-RU" sz="1500" b="1">
                <a:solidFill>
                  <a:srgbClr val="000000"/>
                </a:solidFill>
              </a:rPr>
              <a:t>10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 X</a:t>
            </a:r>
            <a:r>
              <a:rPr lang="en-US" altLang="ru-RU" sz="1500" b="1">
                <a:solidFill>
                  <a:srgbClr val="000000"/>
                </a:solidFill>
              </a:rPr>
              <a:t>16</a:t>
            </a:r>
            <a:endParaRPr lang="ru-RU" altLang="ru-RU" sz="1500" b="1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143001" y="4427936"/>
            <a:ext cx="22862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300" b="1">
                <a:solidFill>
                  <a:srgbClr val="000000"/>
                </a:solidFill>
              </a:rPr>
              <a:t>1BC</a:t>
            </a:r>
            <a:r>
              <a:rPr lang="en-US" altLang="ru-RU" sz="3300" b="1" baseline="-25000">
                <a:solidFill>
                  <a:srgbClr val="000000"/>
                </a:solidFill>
              </a:rPr>
              <a:t>16</a:t>
            </a:r>
            <a:r>
              <a:rPr lang="ru-RU" altLang="ru-RU" sz="3300" b="1" baseline="-25000">
                <a:solidFill>
                  <a:srgbClr val="000000"/>
                </a:solidFill>
              </a:rPr>
              <a:t> </a:t>
            </a:r>
            <a:r>
              <a:rPr lang="ru-RU" altLang="ru-RU" sz="3300" b="1">
                <a:solidFill>
                  <a:srgbClr val="000000"/>
                </a:solidFill>
              </a:rPr>
              <a:t>=</a:t>
            </a:r>
            <a:r>
              <a:rPr lang="en-US" altLang="ru-RU" sz="3300" b="1">
                <a:solidFill>
                  <a:srgbClr val="000000"/>
                </a:solidFill>
              </a:rPr>
              <a:t> X</a:t>
            </a:r>
            <a:r>
              <a:rPr lang="en-US" altLang="ru-RU" sz="1500" b="1">
                <a:solidFill>
                  <a:srgbClr val="000000"/>
                </a:solidFill>
              </a:rPr>
              <a:t>10</a:t>
            </a:r>
            <a:endParaRPr lang="ru-RU" altLang="ru-RU" sz="15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35" y="2415780"/>
            <a:ext cx="676275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5" y="5083969"/>
            <a:ext cx="6774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789636" y="4146948"/>
            <a:ext cx="5049440" cy="1712119"/>
            <a:chOff x="2519772" y="4690536"/>
            <a:chExt cx="6489478" cy="1404156"/>
          </a:xfrm>
        </p:grpSpPr>
        <p:pic>
          <p:nvPicPr>
            <p:cNvPr id="81931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31" r="3534" b="13126"/>
            <a:stretch>
              <a:fillRect/>
            </a:stretch>
          </p:blipFill>
          <p:spPr bwMode="auto">
            <a:xfrm>
              <a:off x="2519772" y="4690536"/>
              <a:ext cx="6489478" cy="1404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2" name="TextBox 2"/>
            <p:cNvSpPr txBox="1">
              <a:spLocks noChangeArrowheads="1"/>
            </p:cNvSpPr>
            <p:nvPr/>
          </p:nvSpPr>
          <p:spPr bwMode="auto">
            <a:xfrm>
              <a:off x="2735797" y="4754686"/>
              <a:ext cx="720080" cy="18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900">
                  <a:solidFill>
                    <a:srgbClr val="FF0000"/>
                  </a:solidFill>
                </a:rPr>
                <a:t>2  1  0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80" y="1526381"/>
            <a:ext cx="272057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253B8-2799-4F8C-AC96-B1FACCC282BE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Арифметические операции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494235" y="1596629"/>
            <a:ext cx="1292918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сложение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895850" y="1596629"/>
            <a:ext cx="1454244" cy="36933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333399"/>
                </a:solidFill>
              </a:rPr>
              <a:t>вычитание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494236" y="2078831"/>
            <a:ext cx="2888456" cy="172878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3000">
                <a:solidFill>
                  <a:srgbClr val="000000"/>
                </a:solidFill>
              </a:rPr>
              <a:t>0+0=0  0+1=1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3000">
                <a:solidFill>
                  <a:srgbClr val="000000"/>
                </a:solidFill>
              </a:rPr>
              <a:t>1+0=1  1+1=</a:t>
            </a:r>
            <a:r>
              <a:rPr lang="ru-RU" altLang="ru-RU" sz="3000" b="1">
                <a:solidFill>
                  <a:srgbClr val="FF0000"/>
                </a:solidFill>
              </a:rPr>
              <a:t>1</a:t>
            </a:r>
            <a:r>
              <a:rPr lang="ru-RU" altLang="ru-RU" sz="3000">
                <a:solidFill>
                  <a:srgbClr val="000000"/>
                </a:solidFill>
              </a:rPr>
              <a:t>0</a:t>
            </a:r>
            <a:r>
              <a:rPr lang="ru-RU" altLang="ru-RU" sz="3000" baseline="-25000">
                <a:solidFill>
                  <a:srgbClr val="000000"/>
                </a:solidFill>
              </a:rPr>
              <a:t>2</a:t>
            </a:r>
            <a:endParaRPr lang="en-US" altLang="ru-RU" sz="3000" baseline="-2500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ru-RU" sz="3000">
                <a:solidFill>
                  <a:srgbClr val="000000"/>
                </a:solidFill>
              </a:rPr>
              <a:t>1 + 1 + 1 = </a:t>
            </a:r>
            <a:r>
              <a:rPr lang="en-US" altLang="ru-RU" sz="3000" b="1">
                <a:solidFill>
                  <a:srgbClr val="FF0000"/>
                </a:solidFill>
              </a:rPr>
              <a:t>1</a:t>
            </a:r>
            <a:r>
              <a:rPr lang="en-US" altLang="ru-RU" sz="3000">
                <a:solidFill>
                  <a:srgbClr val="000000"/>
                </a:solidFill>
              </a:rPr>
              <a:t>1</a:t>
            </a:r>
            <a:r>
              <a:rPr lang="en-US" altLang="ru-RU" sz="3000" baseline="-25000">
                <a:solidFill>
                  <a:srgbClr val="000000"/>
                </a:solidFill>
              </a:rPr>
              <a:t>2</a:t>
            </a:r>
            <a:endParaRPr lang="ru-RU" altLang="ru-RU" sz="3000" baseline="-25000">
              <a:solidFill>
                <a:srgbClr val="000000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895850" y="2106217"/>
            <a:ext cx="2862263" cy="126920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 sz="3000">
                <a:solidFill>
                  <a:srgbClr val="000000"/>
                </a:solidFill>
              </a:rPr>
              <a:t>0-0=0  1-1=0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 sz="3000">
                <a:solidFill>
                  <a:srgbClr val="000000"/>
                </a:solidFill>
              </a:rPr>
              <a:t>1-0=1  </a:t>
            </a:r>
            <a:r>
              <a:rPr lang="ru-RU" altLang="ru-RU" sz="3000" b="1">
                <a:solidFill>
                  <a:srgbClr val="FF0000"/>
                </a:solidFill>
              </a:rPr>
              <a:t>1</a:t>
            </a:r>
            <a:r>
              <a:rPr lang="ru-RU" altLang="ru-RU" sz="3000">
                <a:solidFill>
                  <a:srgbClr val="000000"/>
                </a:solidFill>
              </a:rPr>
              <a:t>0</a:t>
            </a:r>
            <a:r>
              <a:rPr lang="ru-RU" altLang="ru-RU" sz="3000" baseline="-25000">
                <a:solidFill>
                  <a:srgbClr val="000000"/>
                </a:solidFill>
              </a:rPr>
              <a:t>2</a:t>
            </a:r>
            <a:r>
              <a:rPr lang="ru-RU" altLang="ru-RU" sz="3000">
                <a:solidFill>
                  <a:srgbClr val="000000"/>
                </a:solidFill>
              </a:rPr>
              <a:t>-1=1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4167189" y="2268141"/>
            <a:ext cx="945356" cy="323850"/>
          </a:xfrm>
          <a:prstGeom prst="wedgeRoundRectCallout">
            <a:avLst>
              <a:gd name="adj1" fmla="val -78718"/>
              <a:gd name="adj2" fmla="val 89704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1">
                <a:solidFill>
                  <a:srgbClr val="000000"/>
                </a:solidFill>
              </a:rPr>
              <a:t>перенос</a:t>
            </a: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5436395" y="3294460"/>
            <a:ext cx="945356" cy="323850"/>
          </a:xfrm>
          <a:prstGeom prst="wedgeRoundRectCallout">
            <a:avLst>
              <a:gd name="adj1" fmla="val 36273"/>
              <a:gd name="adj2" fmla="val -91912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1">
                <a:solidFill>
                  <a:srgbClr val="000000"/>
                </a:solidFill>
              </a:rPr>
              <a:t>заем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818085" y="4212432"/>
            <a:ext cx="22461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      1 0 1 1 0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  <a:sym typeface="Symbol" panose="05050102010706020507" pitchFamily="18" charset="2"/>
              </a:rPr>
              <a:t>+ 1 1 1 0 1 1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1737124" y="5157788"/>
            <a:ext cx="22693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3573066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2701529" y="3823098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276600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2980135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3006329" y="3823098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2682478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2386012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790700" y="5145882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088356" y="515778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762376" y="526494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4761310" y="4266010"/>
            <a:ext cx="2525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   1 0 0 0 1 0 1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  <a:sym typeface="Symbol" panose="05050102010706020507" pitchFamily="18" charset="2"/>
              </a:rPr>
              <a:t>–       1 1 0 1 1</a:t>
            </a:r>
            <a:r>
              <a:rPr lang="ru-RU" altLang="ru-RU" sz="27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4868466" y="5183981"/>
            <a:ext cx="23229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786561" y="5156602"/>
            <a:ext cx="528637" cy="508397"/>
            <a:chOff x="4740" y="3498"/>
            <a:chExt cx="444" cy="427"/>
          </a:xfrm>
        </p:grpSpPr>
        <p:sp>
          <p:nvSpPr>
            <p:cNvPr id="43052" name="Rectangle 39"/>
            <p:cNvSpPr>
              <a:spLocks noChangeArrowheads="1"/>
            </p:cNvSpPr>
            <p:nvPr/>
          </p:nvSpPr>
          <p:spPr bwMode="auto">
            <a:xfrm>
              <a:off x="4740" y="3498"/>
              <a:ext cx="31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7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053" name="Rectangle 40"/>
            <p:cNvSpPr>
              <a:spLocks noChangeArrowheads="1"/>
            </p:cNvSpPr>
            <p:nvPr/>
          </p:nvSpPr>
          <p:spPr bwMode="auto">
            <a:xfrm>
              <a:off x="4921" y="361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700" b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6499622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5057775" y="3644504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6192442" y="3644504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6218636" y="4049316"/>
            <a:ext cx="683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500" b="1">
                <a:solidFill>
                  <a:srgbClr val="333399"/>
                </a:solidFill>
                <a:sym typeface="Symbol" panose="05050102010706020507" pitchFamily="18" charset="2"/>
              </a:rPr>
              <a:t>0</a:t>
            </a:r>
            <a:r>
              <a:rPr lang="ru-RU" altLang="ru-RU" sz="1500" b="1">
                <a:solidFill>
                  <a:srgbClr val="FF0000"/>
                </a:solidFill>
                <a:sym typeface="Symbol" panose="05050102010706020507" pitchFamily="18" charset="2"/>
              </a:rPr>
              <a:t>  10</a:t>
            </a:r>
            <a:r>
              <a:rPr lang="ru-RU" altLang="ru-RU" sz="15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5923360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6211491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5085161" y="4049316"/>
            <a:ext cx="12426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500" b="1">
                <a:solidFill>
                  <a:srgbClr val="333399"/>
                </a:solidFill>
                <a:sym typeface="Symbol" panose="05050102010706020507" pitchFamily="18" charset="2"/>
              </a:rPr>
              <a:t>0   1   </a:t>
            </a:r>
            <a:r>
              <a:rPr lang="ru-RU" altLang="ru-RU" sz="750" b="1">
                <a:solidFill>
                  <a:srgbClr val="333399"/>
                </a:solidFill>
                <a:sym typeface="Symbol" panose="05050102010706020507" pitchFamily="18" charset="2"/>
              </a:rPr>
              <a:t> </a:t>
            </a:r>
            <a:r>
              <a:rPr lang="ru-RU" altLang="ru-RU" sz="1500" b="1">
                <a:solidFill>
                  <a:srgbClr val="333399"/>
                </a:solidFill>
                <a:sym typeface="Symbol" panose="05050102010706020507" pitchFamily="18" charset="2"/>
              </a:rPr>
              <a:t>1 </a:t>
            </a:r>
            <a:r>
              <a:rPr lang="ru-RU" altLang="ru-RU" sz="1500" b="1">
                <a:solidFill>
                  <a:srgbClr val="FF0000"/>
                </a:solidFill>
                <a:sym typeface="Symbol" panose="05050102010706020507" pitchFamily="18" charset="2"/>
              </a:rPr>
              <a:t> 10</a:t>
            </a:r>
            <a:r>
              <a:rPr lang="ru-RU" altLang="ru-RU" sz="15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5635228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5347097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5058966" y="5156598"/>
            <a:ext cx="377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2397919" y="3823098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2094311" y="3823098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1790700" y="3823098"/>
            <a:ext cx="3433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6246020" y="4400551"/>
            <a:ext cx="216694" cy="216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5949555" y="4400551"/>
            <a:ext cx="216694" cy="216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5679282" y="4400551"/>
            <a:ext cx="216694" cy="216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>
            <a:off x="5381626" y="4400551"/>
            <a:ext cx="216694" cy="216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5085161" y="4400551"/>
            <a:ext cx="216694" cy="216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  <p:bldP spid="21525" grpId="0" animBg="1"/>
      <p:bldP spid="21524" grpId="0" animBg="1"/>
      <p:bldP spid="21524" grpId="1" animBg="1"/>
      <p:bldP spid="21526" grpId="0" animBg="1"/>
      <p:bldP spid="21527" grpId="0"/>
      <p:bldP spid="21528" grpId="0" animBg="1"/>
      <p:bldP spid="21530" grpId="0"/>
      <p:bldP spid="21531" grpId="0"/>
      <p:bldP spid="21532" grpId="0"/>
      <p:bldP spid="21533" grpId="0"/>
      <p:bldP spid="21534" grpId="0"/>
      <p:bldP spid="21535" grpId="0"/>
      <p:bldP spid="21536" grpId="0"/>
      <p:bldP spid="21537" grpId="0"/>
      <p:bldP spid="21538" grpId="0"/>
      <p:bldP spid="21540" grpId="0"/>
      <p:bldP spid="21541" grpId="0"/>
      <p:bldP spid="21542" grpId="0" animBg="1"/>
      <p:bldP spid="21545" grpId="0"/>
      <p:bldP spid="21546" grpId="0"/>
      <p:bldP spid="21547" grpId="0"/>
      <p:bldP spid="21548" grpId="0"/>
      <p:bldP spid="21549" grpId="0"/>
      <p:bldP spid="21550" grpId="0"/>
      <p:bldP spid="21551" grpId="0"/>
      <p:bldP spid="21552" grpId="0"/>
      <p:bldP spid="21553" grpId="0"/>
      <p:bldP spid="21554" grpId="0"/>
      <p:bldP spid="21555" grpId="0"/>
      <p:bldP spid="21556" grpId="0"/>
      <p:bldP spid="21557" grpId="0"/>
      <p:bldP spid="21559" grpId="0" animBg="1"/>
      <p:bldP spid="21560" grpId="0" animBg="1"/>
      <p:bldP spid="21561" grpId="0" animBg="1"/>
      <p:bldP spid="21562" grpId="0" animBg="1"/>
      <p:bldP spid="215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856" y="40466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работы  в целом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70484"/>
              </p:ext>
            </p:extLst>
          </p:nvPr>
        </p:nvGraphicFramePr>
        <p:xfrm>
          <a:off x="611560" y="1340768"/>
          <a:ext cx="36240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часть (1-10)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44008" y="1628799"/>
            <a:ext cx="3816424" cy="12003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первичных баллов, которое можно получить за выполнение заданий с кратким ответом, равно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854855"/>
            <a:ext cx="3888432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можно получить за выполнение заданий с развёрнутым ответом, равно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283968" y="1700808"/>
            <a:ext cx="227456" cy="11283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283968" y="2854855"/>
            <a:ext cx="205552" cy="11283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7564" y="45091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первичных баллов, которое можно получить за выполнение всех заданий экзаменационной работы, равно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2003934" cy="12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651D47-1D16-4269-8D10-0D88D47FA4E2}" type="slidenum">
              <a:rPr lang="ru-RU" altLang="ru-RU" sz="13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45059" name="Line 2"/>
          <p:cNvSpPr>
            <a:spLocks noChangeShapeType="1"/>
          </p:cNvSpPr>
          <p:nvPr/>
        </p:nvSpPr>
        <p:spPr bwMode="auto">
          <a:xfrm>
            <a:off x="1425178" y="1453754"/>
            <a:ext cx="634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439466" y="998935"/>
            <a:ext cx="6105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50" b="1">
                <a:solidFill>
                  <a:srgbClr val="000000"/>
                </a:solidFill>
              </a:rPr>
              <a:t>Примеры:</a:t>
            </a:r>
          </a:p>
        </p:txBody>
      </p:sp>
      <p:grpSp>
        <p:nvGrpSpPr>
          <p:cNvPr id="45061" name="Group 12"/>
          <p:cNvGrpSpPr>
            <a:grpSpLocks/>
          </p:cNvGrpSpPr>
          <p:nvPr/>
        </p:nvGrpSpPr>
        <p:grpSpPr bwMode="auto">
          <a:xfrm>
            <a:off x="1682353" y="1646635"/>
            <a:ext cx="2565797" cy="1809750"/>
            <a:chOff x="476" y="663"/>
            <a:chExt cx="2155" cy="1520"/>
          </a:xfrm>
        </p:grpSpPr>
        <p:sp>
          <p:nvSpPr>
            <p:cNvPr id="45079" name="Rectangle 6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2295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101101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 baseline="-25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45080" name="Line 7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5062" name="Group 13"/>
          <p:cNvGrpSpPr>
            <a:grpSpLocks/>
          </p:cNvGrpSpPr>
          <p:nvPr/>
        </p:nvGrpSpPr>
        <p:grpSpPr bwMode="auto">
          <a:xfrm>
            <a:off x="4733926" y="1646635"/>
            <a:ext cx="2565797" cy="1809750"/>
            <a:chOff x="476" y="663"/>
            <a:chExt cx="2155" cy="1520"/>
          </a:xfrm>
        </p:grpSpPr>
        <p:sp>
          <p:nvSpPr>
            <p:cNvPr id="45077" name="Rectangle 14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2295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 baseline="-25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101110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45078" name="Line 15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5063" name="Group 16"/>
          <p:cNvGrpSpPr>
            <a:grpSpLocks/>
          </p:cNvGrpSpPr>
          <p:nvPr/>
        </p:nvGrpSpPr>
        <p:grpSpPr bwMode="auto">
          <a:xfrm>
            <a:off x="1709739" y="3780235"/>
            <a:ext cx="2565797" cy="1809750"/>
            <a:chOff x="476" y="663"/>
            <a:chExt cx="2155" cy="1520"/>
          </a:xfrm>
        </p:grpSpPr>
        <p:sp>
          <p:nvSpPr>
            <p:cNvPr id="45075" name="Rectangle 17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2295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 baseline="-25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11011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733926" y="3780235"/>
            <a:ext cx="2565797" cy="1809750"/>
            <a:chOff x="476" y="663"/>
            <a:chExt cx="2155" cy="1520"/>
          </a:xfrm>
        </p:grpSpPr>
        <p:sp>
          <p:nvSpPr>
            <p:cNvPr id="45073" name="Rectangle 20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2295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111011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 baseline="-25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ru-RU" altLang="ru-RU" sz="3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10011</a:t>
              </a:r>
              <a:r>
                <a:rPr lang="ru-RU" altLang="ru-RU" sz="3600" b="1" baseline="-25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altLang="ru-RU" sz="36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45074" name="Line 21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0000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646635"/>
            <a:ext cx="2350294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5" y="1641872"/>
            <a:ext cx="231814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4" y="3801667"/>
            <a:ext cx="2315766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4" y="3801667"/>
            <a:ext cx="2287191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65722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330305"/>
            <a:ext cx="676275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02919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50269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269"/>
            <a:ext cx="7272808" cy="17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685" y="34917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573797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35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</a:t>
            </a:r>
            <a:r>
              <a:rPr lang="en-US" sz="3600" dirty="0" smtClean="0"/>
              <a:t>10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7" y="4058183"/>
            <a:ext cx="8182983" cy="16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автора: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Постарался в данной разработке соединить в методическое пособие материалы из различных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помощь учителям информатики, для подготовки учащихся к ОГЭ  в формате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(часть 1).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 материалы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://inf-oge.sdamgia.ru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www.kpolyakov.spb.ru/school/oge.htm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://fipi.ru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online.fizinfo.ru/login/index.php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http://www.lbz.ru/metodist/authors/informatika/3/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08" y="4365104"/>
            <a:ext cx="3320594" cy="20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458200" cy="72008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624964" cy="28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8301"/>
            <a:ext cx="8080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</a:t>
            </a:r>
            <a:r>
              <a:rPr kumimoji="0" lang="en-US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параметры информационных объектов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00" y="908720"/>
            <a:ext cx="5513023" cy="3024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6" y="4366745"/>
            <a:ext cx="2672504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996187"/>
            <a:ext cx="1347042" cy="3335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696" y="4005064"/>
            <a:ext cx="5425910" cy="1091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2" y="5157192"/>
            <a:ext cx="2240474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2298</TotalTime>
  <Words>2688</Words>
  <Application>Microsoft Office PowerPoint</Application>
  <PresentationFormat>Экран (4:3)</PresentationFormat>
  <Paragraphs>912</Paragraphs>
  <Slides>72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задание Информационно-коммуникационные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9 (Анализ схем, Графы)</vt:lpstr>
      <vt:lpstr>Решение задания 9</vt:lpstr>
      <vt:lpstr>Решение задания 9</vt:lpstr>
      <vt:lpstr>Решение задания 9(2)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Чистякова Александра</cp:lastModifiedBy>
  <cp:revision>193</cp:revision>
  <cp:lastPrinted>2020-01-16T08:26:03Z</cp:lastPrinted>
  <dcterms:created xsi:type="dcterms:W3CDTF">2019-10-15T10:22:57Z</dcterms:created>
  <dcterms:modified xsi:type="dcterms:W3CDTF">2024-02-06T07:48:35Z</dcterms:modified>
</cp:coreProperties>
</file>