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  <p:sldMasterId id="2147483744" r:id="rId2"/>
    <p:sldMasterId id="2147483756" r:id="rId3"/>
    <p:sldMasterId id="2147483768" r:id="rId4"/>
    <p:sldMasterId id="2147483780" r:id="rId5"/>
    <p:sldMasterId id="2147483792" r:id="rId6"/>
    <p:sldMasterId id="2147483804" r:id="rId7"/>
    <p:sldMasterId id="2147483816" r:id="rId8"/>
  </p:sldMasterIdLst>
  <p:notesMasterIdLst>
    <p:notesMasterId r:id="rId26"/>
  </p:notesMasterIdLst>
  <p:sldIdLst>
    <p:sldId id="256" r:id="rId9"/>
    <p:sldId id="341" r:id="rId10"/>
    <p:sldId id="342" r:id="rId11"/>
    <p:sldId id="343" r:id="rId12"/>
    <p:sldId id="344" r:id="rId13"/>
    <p:sldId id="345" r:id="rId14"/>
    <p:sldId id="346" r:id="rId15"/>
    <p:sldId id="347" r:id="rId16"/>
    <p:sldId id="348" r:id="rId17"/>
    <p:sldId id="349" r:id="rId18"/>
    <p:sldId id="350" r:id="rId19"/>
    <p:sldId id="351" r:id="rId20"/>
    <p:sldId id="352" r:id="rId21"/>
    <p:sldId id="354" r:id="rId22"/>
    <p:sldId id="355" r:id="rId23"/>
    <p:sldId id="356" r:id="rId24"/>
    <p:sldId id="357" r:id="rId2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069" autoAdjust="0"/>
    <p:restoredTop sz="94660"/>
  </p:normalViewPr>
  <p:slideViewPr>
    <p:cSldViewPr>
      <p:cViewPr>
        <p:scale>
          <a:sx n="75" d="100"/>
          <a:sy n="75" d="100"/>
        </p:scale>
        <p:origin x="-1068" y="-6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viewProps" Target="viewProp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DB33CD-55D6-4C62-9A9A-CED9D6C65ADE}" type="datetimeFigureOut">
              <a:rPr lang="ru-RU" smtClean="0"/>
              <a:t>05.02.2024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3C0551-6691-43F9-A3D9-AC980DEC5D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67961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F0B56-ECBD-4C31-9536-FED998917DDA}" type="datetimeFigureOut">
              <a:rPr lang="ru-RU" smtClean="0"/>
              <a:pPr/>
              <a:t>05.02.2024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B16C7-82C3-4CCA-BAFA-28B8B34D104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39120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F0B56-ECBD-4C31-9536-FED998917DDA}" type="datetimeFigureOut">
              <a:rPr lang="ru-RU" smtClean="0"/>
              <a:pPr/>
              <a:t>05.02.2024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B16C7-82C3-4CCA-BAFA-28B8B34D104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37556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F0B56-ECBD-4C31-9536-FED998917DDA}" type="datetimeFigureOut">
              <a:rPr lang="ru-RU" smtClean="0"/>
              <a:pPr/>
              <a:t>05.02.2024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B16C7-82C3-4CCA-BAFA-28B8B34D104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97734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8E0A8-8E48-42ED-884C-4B8AE84DB2D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E21B3-E6C5-444F-8155-046F2E6A27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3214678" y="-24"/>
            <a:ext cx="2571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ru-RU" sz="360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Математика</a:t>
            </a:r>
            <a:endParaRPr lang="en-US" sz="3600" dirty="0"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488559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8E0A8-8E48-42ED-884C-4B8AE84DB2D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E21B3-E6C5-444F-8155-046F2E6A27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22814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8E0A8-8E48-42ED-884C-4B8AE84DB2D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E21B3-E6C5-444F-8155-046F2E6A27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71255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2910" y="857232"/>
            <a:ext cx="3852890" cy="526893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857232"/>
            <a:ext cx="3852890" cy="526893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8E0A8-8E48-42ED-884C-4B8AE84DB2D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E21B3-E6C5-444F-8155-046F2E6A27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44354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2910" y="788974"/>
            <a:ext cx="385447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2910" y="1500174"/>
            <a:ext cx="3854478" cy="46656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788974"/>
            <a:ext cx="378462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00174"/>
            <a:ext cx="3784627" cy="462598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8E0A8-8E48-42ED-884C-4B8AE84DB2D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E21B3-E6C5-444F-8155-046F2E6A27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27202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8E0A8-8E48-42ED-884C-4B8AE84DB2D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E21B3-E6C5-444F-8155-046F2E6A27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01363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8E0A8-8E48-42ED-884C-4B8AE84DB2D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E21B3-E6C5-444F-8155-046F2E6A27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75563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4348" y="785794"/>
            <a:ext cx="2751165" cy="64930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785794"/>
            <a:ext cx="4854602" cy="534036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4348" y="1435100"/>
            <a:ext cx="2751165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8E0A8-8E48-42ED-884C-4B8AE84DB2D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E21B3-E6C5-444F-8155-046F2E6A27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75491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F0B56-ECBD-4C31-9536-FED998917DDA}" type="datetimeFigureOut">
              <a:rPr lang="ru-RU" smtClean="0"/>
              <a:pPr/>
              <a:t>05.02.2024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B16C7-82C3-4CCA-BAFA-28B8B34D104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562307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714355"/>
            <a:ext cx="5486400" cy="401321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8E0A8-8E48-42ED-884C-4B8AE84DB2D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E21B3-E6C5-444F-8155-046F2E6A27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205879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8E0A8-8E48-42ED-884C-4B8AE84DB2D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E21B3-E6C5-444F-8155-046F2E6A27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357161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8E0A8-8E48-42ED-884C-4B8AE84DB2D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E21B3-E6C5-444F-8155-046F2E6A27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435238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8E0A8-8E48-42ED-884C-4B8AE84DB2D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E21B3-E6C5-444F-8155-046F2E6A27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3214678" y="-24"/>
            <a:ext cx="2571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ru-RU" sz="360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Математика</a:t>
            </a:r>
            <a:endParaRPr lang="en-US" sz="3600" dirty="0"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5557138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8E0A8-8E48-42ED-884C-4B8AE84DB2D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E21B3-E6C5-444F-8155-046F2E6A27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46034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8E0A8-8E48-42ED-884C-4B8AE84DB2D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E21B3-E6C5-444F-8155-046F2E6A27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141621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2910" y="857232"/>
            <a:ext cx="3852890" cy="526893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857232"/>
            <a:ext cx="3852890" cy="526893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8E0A8-8E48-42ED-884C-4B8AE84DB2D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E21B3-E6C5-444F-8155-046F2E6A27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298831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2910" y="788974"/>
            <a:ext cx="385447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2910" y="1500174"/>
            <a:ext cx="3854478" cy="46656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788974"/>
            <a:ext cx="378462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00174"/>
            <a:ext cx="3784627" cy="462598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8E0A8-8E48-42ED-884C-4B8AE84DB2D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E21B3-E6C5-444F-8155-046F2E6A27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009461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8E0A8-8E48-42ED-884C-4B8AE84DB2D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E21B3-E6C5-444F-8155-046F2E6A27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50583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8E0A8-8E48-42ED-884C-4B8AE84DB2D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E21B3-E6C5-444F-8155-046F2E6A27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41837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F0B56-ECBD-4C31-9536-FED998917DDA}" type="datetimeFigureOut">
              <a:rPr lang="ru-RU" smtClean="0"/>
              <a:pPr/>
              <a:t>05.02.2024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B16C7-82C3-4CCA-BAFA-28B8B34D104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365015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4348" y="785794"/>
            <a:ext cx="2751165" cy="64930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785794"/>
            <a:ext cx="4854602" cy="534036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4348" y="1435100"/>
            <a:ext cx="2751165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8E0A8-8E48-42ED-884C-4B8AE84DB2D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E21B3-E6C5-444F-8155-046F2E6A27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049761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714355"/>
            <a:ext cx="5486400" cy="401321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8E0A8-8E48-42ED-884C-4B8AE84DB2D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E21B3-E6C5-444F-8155-046F2E6A27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770491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8E0A8-8E48-42ED-884C-4B8AE84DB2D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E21B3-E6C5-444F-8155-046F2E6A27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980649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8E0A8-8E48-42ED-884C-4B8AE84DB2D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E21B3-E6C5-444F-8155-046F2E6A27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503564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8E0A8-8E48-42ED-884C-4B8AE84DB2D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E21B3-E6C5-444F-8155-046F2E6A27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3214678" y="-24"/>
            <a:ext cx="2571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ru-RU" sz="360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Математика</a:t>
            </a:r>
            <a:endParaRPr lang="en-US" sz="3600" dirty="0"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5305668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8E0A8-8E48-42ED-884C-4B8AE84DB2D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E21B3-E6C5-444F-8155-046F2E6A27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573493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8E0A8-8E48-42ED-884C-4B8AE84DB2D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E21B3-E6C5-444F-8155-046F2E6A27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521712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2910" y="857232"/>
            <a:ext cx="3852890" cy="526893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857232"/>
            <a:ext cx="3852890" cy="526893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8E0A8-8E48-42ED-884C-4B8AE84DB2D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E21B3-E6C5-444F-8155-046F2E6A27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078603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2910" y="788974"/>
            <a:ext cx="385447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2910" y="1500174"/>
            <a:ext cx="3854478" cy="46656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788974"/>
            <a:ext cx="378462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00174"/>
            <a:ext cx="3784627" cy="462598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8E0A8-8E48-42ED-884C-4B8AE84DB2D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E21B3-E6C5-444F-8155-046F2E6A27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312109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8E0A8-8E48-42ED-884C-4B8AE84DB2D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E21B3-E6C5-444F-8155-046F2E6A27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91537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F0B56-ECBD-4C31-9536-FED998917DDA}" type="datetimeFigureOut">
              <a:rPr lang="ru-RU" smtClean="0"/>
              <a:pPr/>
              <a:t>05.02.2024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B16C7-82C3-4CCA-BAFA-28B8B34D104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312930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8E0A8-8E48-42ED-884C-4B8AE84DB2D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E21B3-E6C5-444F-8155-046F2E6A27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081240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4348" y="785794"/>
            <a:ext cx="2751165" cy="64930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785794"/>
            <a:ext cx="4854602" cy="534036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4348" y="1435100"/>
            <a:ext cx="2751165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8E0A8-8E48-42ED-884C-4B8AE84DB2D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E21B3-E6C5-444F-8155-046F2E6A27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071976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714355"/>
            <a:ext cx="5486400" cy="401321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8E0A8-8E48-42ED-884C-4B8AE84DB2D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E21B3-E6C5-444F-8155-046F2E6A27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689035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8E0A8-8E48-42ED-884C-4B8AE84DB2D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E21B3-E6C5-444F-8155-046F2E6A27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47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8E0A8-8E48-42ED-884C-4B8AE84DB2D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E21B3-E6C5-444F-8155-046F2E6A27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87349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8E0A8-8E48-42ED-884C-4B8AE84DB2D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E21B3-E6C5-444F-8155-046F2E6A27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3214678" y="-24"/>
            <a:ext cx="2571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ru-RU" sz="360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Математика</a:t>
            </a:r>
            <a:endParaRPr lang="en-US" sz="3600" dirty="0"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0074978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8E0A8-8E48-42ED-884C-4B8AE84DB2D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E21B3-E6C5-444F-8155-046F2E6A27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106390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8E0A8-8E48-42ED-884C-4B8AE84DB2D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E21B3-E6C5-444F-8155-046F2E6A27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894882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2910" y="857232"/>
            <a:ext cx="3852890" cy="526893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857232"/>
            <a:ext cx="3852890" cy="526893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8E0A8-8E48-42ED-884C-4B8AE84DB2D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E21B3-E6C5-444F-8155-046F2E6A27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628664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2910" y="788974"/>
            <a:ext cx="385447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2910" y="1500174"/>
            <a:ext cx="3854478" cy="46656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788974"/>
            <a:ext cx="378462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00174"/>
            <a:ext cx="3784627" cy="462598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8E0A8-8E48-42ED-884C-4B8AE84DB2D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E21B3-E6C5-444F-8155-046F2E6A27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2041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F0B56-ECBD-4C31-9536-FED998917DDA}" type="datetimeFigureOut">
              <a:rPr lang="ru-RU" smtClean="0"/>
              <a:pPr/>
              <a:t>05.02.2024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B16C7-82C3-4CCA-BAFA-28B8B34D104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990775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8E0A8-8E48-42ED-884C-4B8AE84DB2D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E21B3-E6C5-444F-8155-046F2E6A27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449644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8E0A8-8E48-42ED-884C-4B8AE84DB2D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E21B3-E6C5-444F-8155-046F2E6A27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981066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4348" y="785794"/>
            <a:ext cx="2751165" cy="64930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785794"/>
            <a:ext cx="4854602" cy="534036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4348" y="1435100"/>
            <a:ext cx="2751165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8E0A8-8E48-42ED-884C-4B8AE84DB2D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E21B3-E6C5-444F-8155-046F2E6A27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407708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714355"/>
            <a:ext cx="5486400" cy="401321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8E0A8-8E48-42ED-884C-4B8AE84DB2D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E21B3-E6C5-444F-8155-046F2E6A27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047196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8E0A8-8E48-42ED-884C-4B8AE84DB2D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E21B3-E6C5-444F-8155-046F2E6A27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051302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8E0A8-8E48-42ED-884C-4B8AE84DB2D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E21B3-E6C5-444F-8155-046F2E6A27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543614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8E0A8-8E48-42ED-884C-4B8AE84DB2D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E21B3-E6C5-444F-8155-046F2E6A27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3214678" y="-24"/>
            <a:ext cx="2571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ru-RU" sz="360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Математика</a:t>
            </a:r>
            <a:endParaRPr lang="en-US" sz="3600" dirty="0"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77073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8E0A8-8E48-42ED-884C-4B8AE84DB2D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E21B3-E6C5-444F-8155-046F2E6A27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858258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8E0A8-8E48-42ED-884C-4B8AE84DB2D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E21B3-E6C5-444F-8155-046F2E6A27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758657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2910" y="857232"/>
            <a:ext cx="3852890" cy="526893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857232"/>
            <a:ext cx="3852890" cy="526893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8E0A8-8E48-42ED-884C-4B8AE84DB2D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E21B3-E6C5-444F-8155-046F2E6A27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36634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F0B56-ECBD-4C31-9536-FED998917DDA}" type="datetimeFigureOut">
              <a:rPr lang="ru-RU" smtClean="0"/>
              <a:pPr/>
              <a:t>05.02.2024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B16C7-82C3-4CCA-BAFA-28B8B34D104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774187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2910" y="788974"/>
            <a:ext cx="385447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2910" y="1500174"/>
            <a:ext cx="3854478" cy="46656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788974"/>
            <a:ext cx="378462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00174"/>
            <a:ext cx="3784627" cy="462598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8E0A8-8E48-42ED-884C-4B8AE84DB2D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E21B3-E6C5-444F-8155-046F2E6A27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507350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8E0A8-8E48-42ED-884C-4B8AE84DB2D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E21B3-E6C5-444F-8155-046F2E6A27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974881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8E0A8-8E48-42ED-884C-4B8AE84DB2D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E21B3-E6C5-444F-8155-046F2E6A27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906118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4348" y="785794"/>
            <a:ext cx="2751165" cy="64930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785794"/>
            <a:ext cx="4854602" cy="534036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4348" y="1435100"/>
            <a:ext cx="2751165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8E0A8-8E48-42ED-884C-4B8AE84DB2D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E21B3-E6C5-444F-8155-046F2E6A27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63808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714355"/>
            <a:ext cx="5486400" cy="401321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8E0A8-8E48-42ED-884C-4B8AE84DB2D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E21B3-E6C5-444F-8155-046F2E6A27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94853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8E0A8-8E48-42ED-884C-4B8AE84DB2D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E21B3-E6C5-444F-8155-046F2E6A27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774903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8E0A8-8E48-42ED-884C-4B8AE84DB2D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E21B3-E6C5-444F-8155-046F2E6A27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319912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8E0A8-8E48-42ED-884C-4B8AE84DB2D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E21B3-E6C5-444F-8155-046F2E6A27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3214678" y="-24"/>
            <a:ext cx="2571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ru-RU" sz="360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Математика</a:t>
            </a:r>
            <a:endParaRPr lang="en-US" sz="3600" dirty="0"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1944522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8E0A8-8E48-42ED-884C-4B8AE84DB2D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E21B3-E6C5-444F-8155-046F2E6A27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171169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8E0A8-8E48-42ED-884C-4B8AE84DB2D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E21B3-E6C5-444F-8155-046F2E6A27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9439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F0B56-ECBD-4C31-9536-FED998917DDA}" type="datetimeFigureOut">
              <a:rPr lang="ru-RU" smtClean="0"/>
              <a:pPr/>
              <a:t>05.02.2024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B16C7-82C3-4CCA-BAFA-28B8B34D104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449486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2910" y="857232"/>
            <a:ext cx="3852890" cy="526893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857232"/>
            <a:ext cx="3852890" cy="526893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8E0A8-8E48-42ED-884C-4B8AE84DB2D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E21B3-E6C5-444F-8155-046F2E6A27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732410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2910" y="788974"/>
            <a:ext cx="385447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2910" y="1500174"/>
            <a:ext cx="3854478" cy="46656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788974"/>
            <a:ext cx="378462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00174"/>
            <a:ext cx="3784627" cy="462598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8E0A8-8E48-42ED-884C-4B8AE84DB2D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E21B3-E6C5-444F-8155-046F2E6A27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60728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8E0A8-8E48-42ED-884C-4B8AE84DB2D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E21B3-E6C5-444F-8155-046F2E6A27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545699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8E0A8-8E48-42ED-884C-4B8AE84DB2D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E21B3-E6C5-444F-8155-046F2E6A27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910859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4348" y="785794"/>
            <a:ext cx="2751165" cy="64930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785794"/>
            <a:ext cx="4854602" cy="534036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4348" y="1435100"/>
            <a:ext cx="2751165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8E0A8-8E48-42ED-884C-4B8AE84DB2D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E21B3-E6C5-444F-8155-046F2E6A27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693122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714355"/>
            <a:ext cx="5486400" cy="401321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8E0A8-8E48-42ED-884C-4B8AE84DB2D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E21B3-E6C5-444F-8155-046F2E6A27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419312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8E0A8-8E48-42ED-884C-4B8AE84DB2D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E21B3-E6C5-444F-8155-046F2E6A27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813479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8E0A8-8E48-42ED-884C-4B8AE84DB2D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E21B3-E6C5-444F-8155-046F2E6A27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861167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8E0A8-8E48-42ED-884C-4B8AE84DB2D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E21B3-E6C5-444F-8155-046F2E6A27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3214678" y="-24"/>
            <a:ext cx="2571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ru-RU" sz="360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Математика</a:t>
            </a:r>
            <a:endParaRPr lang="en-US" sz="3600" dirty="0"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1723472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8E0A8-8E48-42ED-884C-4B8AE84DB2D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E21B3-E6C5-444F-8155-046F2E6A27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50779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F0B56-ECBD-4C31-9536-FED998917DDA}" type="datetimeFigureOut">
              <a:rPr lang="ru-RU" smtClean="0"/>
              <a:pPr/>
              <a:t>05.02.2024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B16C7-82C3-4CCA-BAFA-28B8B34D104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3324052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8E0A8-8E48-42ED-884C-4B8AE84DB2D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E21B3-E6C5-444F-8155-046F2E6A27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245001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2910" y="857232"/>
            <a:ext cx="3852890" cy="526893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857232"/>
            <a:ext cx="3852890" cy="526893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8E0A8-8E48-42ED-884C-4B8AE84DB2D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E21B3-E6C5-444F-8155-046F2E6A27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7777516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2910" y="788974"/>
            <a:ext cx="385447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2910" y="1500174"/>
            <a:ext cx="3854478" cy="46656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788974"/>
            <a:ext cx="378462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00174"/>
            <a:ext cx="3784627" cy="462598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8E0A8-8E48-42ED-884C-4B8AE84DB2D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E21B3-E6C5-444F-8155-046F2E6A27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5767514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8E0A8-8E48-42ED-884C-4B8AE84DB2D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E21B3-E6C5-444F-8155-046F2E6A27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8869961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8E0A8-8E48-42ED-884C-4B8AE84DB2D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E21B3-E6C5-444F-8155-046F2E6A27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6454379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4348" y="785794"/>
            <a:ext cx="2751165" cy="64930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785794"/>
            <a:ext cx="4854602" cy="534036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4348" y="1435100"/>
            <a:ext cx="2751165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8E0A8-8E48-42ED-884C-4B8AE84DB2D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E21B3-E6C5-444F-8155-046F2E6A27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813167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714355"/>
            <a:ext cx="5486400" cy="401321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8E0A8-8E48-42ED-884C-4B8AE84DB2D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E21B3-E6C5-444F-8155-046F2E6A27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6006555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8E0A8-8E48-42ED-884C-4B8AE84DB2D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E21B3-E6C5-444F-8155-046F2E6A27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5572485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8E0A8-8E48-42ED-884C-4B8AE84DB2D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E21B3-E6C5-444F-8155-046F2E6A27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01367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F0B56-ECBD-4C31-9536-FED998917DDA}" type="datetimeFigureOut">
              <a:rPr lang="ru-RU" smtClean="0"/>
              <a:pPr/>
              <a:t>05.02.2024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B16C7-82C3-4CCA-BAFA-28B8B34D104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82183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9F0B56-ECBD-4C31-9536-FED998917DDA}" type="datetimeFigureOut">
              <a:rPr lang="ru-RU" smtClean="0"/>
              <a:pPr/>
              <a:t>05.02.2024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8B16C7-82C3-4CCA-BAFA-28B8B34D104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36528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8596" y="-24"/>
            <a:ext cx="8229600" cy="6540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4348" y="831863"/>
            <a:ext cx="7715304" cy="53117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B4E8E0A8-8E48-42ED-884C-4B8AE84DB2D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2/5/2024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5FBE21B3-E6C5-444F-8155-046F2E6A27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4295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8596" y="-24"/>
            <a:ext cx="8229600" cy="6540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4348" y="831863"/>
            <a:ext cx="7715304" cy="53117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B4E8E0A8-8E48-42ED-884C-4B8AE84DB2D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2/5/2024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5FBE21B3-E6C5-444F-8155-046F2E6A27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86609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8596" y="-24"/>
            <a:ext cx="8229600" cy="6540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4348" y="831863"/>
            <a:ext cx="7715304" cy="53117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B4E8E0A8-8E48-42ED-884C-4B8AE84DB2D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2/5/2024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5FBE21B3-E6C5-444F-8155-046F2E6A27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25388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8596" y="-24"/>
            <a:ext cx="8229600" cy="6540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4348" y="831863"/>
            <a:ext cx="7715304" cy="53117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B4E8E0A8-8E48-42ED-884C-4B8AE84DB2D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2/5/2024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5FBE21B3-E6C5-444F-8155-046F2E6A27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49684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8596" y="-24"/>
            <a:ext cx="8229600" cy="6540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4348" y="831863"/>
            <a:ext cx="7715304" cy="53117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B4E8E0A8-8E48-42ED-884C-4B8AE84DB2D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2/5/2024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5FBE21B3-E6C5-444F-8155-046F2E6A27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88730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8596" y="-24"/>
            <a:ext cx="8229600" cy="6540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4348" y="831863"/>
            <a:ext cx="7715304" cy="53117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B4E8E0A8-8E48-42ED-884C-4B8AE84DB2D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2/5/2024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5FBE21B3-E6C5-444F-8155-046F2E6A27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83759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8596" y="-24"/>
            <a:ext cx="8229600" cy="6540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4348" y="831863"/>
            <a:ext cx="7715304" cy="53117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B4E8E0A8-8E48-42ED-884C-4B8AE84DB2D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2/5/2024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5FBE21B3-E6C5-444F-8155-046F2E6A27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2821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0.png"/><Relationship Id="rId13" Type="http://schemas.openxmlformats.org/officeDocument/2006/relationships/image" Target="../media/image81.png"/><Relationship Id="rId3" Type="http://schemas.openxmlformats.org/officeDocument/2006/relationships/image" Target="../media/image610.png"/><Relationship Id="rId7" Type="http://schemas.openxmlformats.org/officeDocument/2006/relationships/image" Target="../media/image75.png"/><Relationship Id="rId2" Type="http://schemas.openxmlformats.org/officeDocument/2006/relationships/image" Target="../media/image71.png"/><Relationship Id="rId16" Type="http://schemas.openxmlformats.org/officeDocument/2006/relationships/image" Target="../media/image59.png"/><Relationship Id="rId1" Type="http://schemas.openxmlformats.org/officeDocument/2006/relationships/slideLayout" Target="../slideLayouts/slideLayout81.xml"/><Relationship Id="rId6" Type="http://schemas.openxmlformats.org/officeDocument/2006/relationships/image" Target="../media/image74.png"/><Relationship Id="rId5" Type="http://schemas.openxmlformats.org/officeDocument/2006/relationships/image" Target="../media/image73.png"/><Relationship Id="rId15" Type="http://schemas.openxmlformats.org/officeDocument/2006/relationships/image" Target="../media/image560.png"/><Relationship Id="rId9" Type="http://schemas.openxmlformats.org/officeDocument/2006/relationships/image" Target="../media/image56.png"/><Relationship Id="rId14" Type="http://schemas.openxmlformats.org/officeDocument/2006/relationships/image" Target="../media/image8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7" Type="http://schemas.openxmlformats.org/officeDocument/2006/relationships/image" Target="../media/image88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81.xml"/><Relationship Id="rId6" Type="http://schemas.openxmlformats.org/officeDocument/2006/relationships/image" Target="../media/image87.png"/><Relationship Id="rId5" Type="http://schemas.openxmlformats.org/officeDocument/2006/relationships/image" Target="../media/image86.png"/><Relationship Id="rId4" Type="http://schemas.openxmlformats.org/officeDocument/2006/relationships/image" Target="../media/image8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7" Type="http://schemas.openxmlformats.org/officeDocument/2006/relationships/image" Target="../media/image93.png"/><Relationship Id="rId2" Type="http://schemas.openxmlformats.org/officeDocument/2006/relationships/image" Target="../media/image880.png"/><Relationship Id="rId1" Type="http://schemas.openxmlformats.org/officeDocument/2006/relationships/slideLayout" Target="../slideLayouts/slideLayout81.xml"/><Relationship Id="rId6" Type="http://schemas.openxmlformats.org/officeDocument/2006/relationships/image" Target="../media/image57.png"/><Relationship Id="rId5" Type="http://schemas.openxmlformats.org/officeDocument/2006/relationships/image" Target="../media/image91.png"/><Relationship Id="rId4" Type="http://schemas.openxmlformats.org/officeDocument/2006/relationships/image" Target="../media/image6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9.png"/><Relationship Id="rId3" Type="http://schemas.openxmlformats.org/officeDocument/2006/relationships/image" Target="../media/image94.png"/><Relationship Id="rId7" Type="http://schemas.openxmlformats.org/officeDocument/2006/relationships/image" Target="../media/image98.png"/><Relationship Id="rId2" Type="http://schemas.openxmlformats.org/officeDocument/2006/relationships/image" Target="../media/image930.png"/><Relationship Id="rId1" Type="http://schemas.openxmlformats.org/officeDocument/2006/relationships/slideLayout" Target="../slideLayouts/slideLayout81.xml"/><Relationship Id="rId6" Type="http://schemas.openxmlformats.org/officeDocument/2006/relationships/image" Target="../media/image97.png"/><Relationship Id="rId5" Type="http://schemas.openxmlformats.org/officeDocument/2006/relationships/image" Target="../media/image96.png"/><Relationship Id="rId4" Type="http://schemas.openxmlformats.org/officeDocument/2006/relationships/image" Target="../media/image95.png"/><Relationship Id="rId9" Type="http://schemas.openxmlformats.org/officeDocument/2006/relationships/image" Target="../media/image10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13" Type="http://schemas.openxmlformats.org/officeDocument/2006/relationships/image" Target="../media/image65.png"/><Relationship Id="rId3" Type="http://schemas.openxmlformats.org/officeDocument/2006/relationships/image" Target="../media/image107.png"/><Relationship Id="rId7" Type="http://schemas.openxmlformats.org/officeDocument/2006/relationships/image" Target="../media/image61.png"/><Relationship Id="rId12" Type="http://schemas.openxmlformats.org/officeDocument/2006/relationships/image" Target="../media/image116.png"/><Relationship Id="rId2" Type="http://schemas.openxmlformats.org/officeDocument/2006/relationships/image" Target="../media/image500.png"/><Relationship Id="rId1" Type="http://schemas.openxmlformats.org/officeDocument/2006/relationships/slideLayout" Target="../slideLayouts/slideLayout81.xml"/><Relationship Id="rId6" Type="http://schemas.openxmlformats.org/officeDocument/2006/relationships/image" Target="../media/image110.png"/><Relationship Id="rId11" Type="http://schemas.openxmlformats.org/officeDocument/2006/relationships/image" Target="../media/image115.png"/><Relationship Id="rId5" Type="http://schemas.openxmlformats.org/officeDocument/2006/relationships/image" Target="../media/image109.png"/><Relationship Id="rId10" Type="http://schemas.openxmlformats.org/officeDocument/2006/relationships/image" Target="../media/image114.png"/><Relationship Id="rId4" Type="http://schemas.openxmlformats.org/officeDocument/2006/relationships/image" Target="../media/image108.png"/><Relationship Id="rId9" Type="http://schemas.openxmlformats.org/officeDocument/2006/relationships/image" Target="../media/image6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3.png"/><Relationship Id="rId13" Type="http://schemas.openxmlformats.org/officeDocument/2006/relationships/image" Target="../media/image128.png"/><Relationship Id="rId3" Type="http://schemas.openxmlformats.org/officeDocument/2006/relationships/image" Target="../media/image118.png"/><Relationship Id="rId7" Type="http://schemas.openxmlformats.org/officeDocument/2006/relationships/image" Target="../media/image122.png"/><Relationship Id="rId12" Type="http://schemas.openxmlformats.org/officeDocument/2006/relationships/image" Target="../media/image480.png"/><Relationship Id="rId2" Type="http://schemas.openxmlformats.org/officeDocument/2006/relationships/image" Target="../media/image510.png"/><Relationship Id="rId1" Type="http://schemas.openxmlformats.org/officeDocument/2006/relationships/slideLayout" Target="../slideLayouts/slideLayout81.xml"/><Relationship Id="rId6" Type="http://schemas.openxmlformats.org/officeDocument/2006/relationships/image" Target="../media/image121.png"/><Relationship Id="rId11" Type="http://schemas.openxmlformats.org/officeDocument/2006/relationships/image" Target="../media/image126.png"/><Relationship Id="rId5" Type="http://schemas.openxmlformats.org/officeDocument/2006/relationships/image" Target="../media/image120.png"/><Relationship Id="rId10" Type="http://schemas.openxmlformats.org/officeDocument/2006/relationships/image" Target="../media/image125.png"/><Relationship Id="rId4" Type="http://schemas.openxmlformats.org/officeDocument/2006/relationships/image" Target="../media/image390.png"/><Relationship Id="rId9" Type="http://schemas.openxmlformats.org/officeDocument/2006/relationships/image" Target="../media/image12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5.png"/><Relationship Id="rId3" Type="http://schemas.openxmlformats.org/officeDocument/2006/relationships/image" Target="../media/image130.png"/><Relationship Id="rId7" Type="http://schemas.openxmlformats.org/officeDocument/2006/relationships/image" Target="../media/image67.png"/><Relationship Id="rId12" Type="http://schemas.openxmlformats.org/officeDocument/2006/relationships/image" Target="../media/image139.png"/><Relationship Id="rId2" Type="http://schemas.openxmlformats.org/officeDocument/2006/relationships/image" Target="../media/image520.png"/><Relationship Id="rId1" Type="http://schemas.openxmlformats.org/officeDocument/2006/relationships/slideLayout" Target="../slideLayouts/slideLayout81.xml"/><Relationship Id="rId6" Type="http://schemas.openxmlformats.org/officeDocument/2006/relationships/image" Target="../media/image66.png"/><Relationship Id="rId11" Type="http://schemas.openxmlformats.org/officeDocument/2006/relationships/image" Target="../media/image138.png"/><Relationship Id="rId5" Type="http://schemas.openxmlformats.org/officeDocument/2006/relationships/image" Target="../media/image132.png"/><Relationship Id="rId10" Type="http://schemas.openxmlformats.org/officeDocument/2006/relationships/image" Target="../media/image137.png"/><Relationship Id="rId4" Type="http://schemas.openxmlformats.org/officeDocument/2006/relationships/image" Target="../media/image131.png"/><Relationship Id="rId9" Type="http://schemas.openxmlformats.org/officeDocument/2006/relationships/image" Target="../media/image136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6.png"/><Relationship Id="rId3" Type="http://schemas.openxmlformats.org/officeDocument/2006/relationships/image" Target="../media/image141.png"/><Relationship Id="rId7" Type="http://schemas.openxmlformats.org/officeDocument/2006/relationships/image" Target="../media/image145.png"/><Relationship Id="rId2" Type="http://schemas.openxmlformats.org/officeDocument/2006/relationships/image" Target="../media/image530.png"/><Relationship Id="rId1" Type="http://schemas.openxmlformats.org/officeDocument/2006/relationships/slideLayout" Target="../slideLayouts/slideLayout81.xml"/><Relationship Id="rId6" Type="http://schemas.openxmlformats.org/officeDocument/2006/relationships/image" Target="../media/image144.png"/><Relationship Id="rId5" Type="http://schemas.openxmlformats.org/officeDocument/2006/relationships/image" Target="../media/image143.png"/><Relationship Id="rId4" Type="http://schemas.openxmlformats.org/officeDocument/2006/relationships/image" Target="../media/image142.png"/><Relationship Id="rId9" Type="http://schemas.openxmlformats.org/officeDocument/2006/relationships/image" Target="../media/image14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5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12" Type="http://schemas.openxmlformats.org/officeDocument/2006/relationships/image" Target="../media/image34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28.png"/><Relationship Id="rId11" Type="http://schemas.openxmlformats.org/officeDocument/2006/relationships/image" Target="../media/image33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Relationship Id="rId14" Type="http://schemas.openxmlformats.org/officeDocument/2006/relationships/image" Target="../media/image36.png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1.png"/><Relationship Id="rId3" Type="http://schemas.openxmlformats.org/officeDocument/2006/relationships/image" Target="../media/image24.png"/><Relationship Id="rId12" Type="http://schemas.openxmlformats.org/officeDocument/2006/relationships/image" Target="../media/image47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8.xml"/><Relationship Id="rId6" Type="http://schemas.openxmlformats.org/officeDocument/2006/relationships/image" Target="../media/image300.png"/><Relationship Id="rId11" Type="http://schemas.openxmlformats.org/officeDocument/2006/relationships/image" Target="../media/image46.png"/><Relationship Id="rId5" Type="http://schemas.openxmlformats.org/officeDocument/2006/relationships/image" Target="../media/image240.png"/><Relationship Id="rId10" Type="http://schemas.openxmlformats.org/officeDocument/2006/relationships/image" Target="../media/image45.png"/><Relationship Id="rId4" Type="http://schemas.openxmlformats.org/officeDocument/2006/relationships/image" Target="../media/image30.png"/><Relationship Id="rId14" Type="http://schemas.openxmlformats.org/officeDocument/2006/relationships/image" Target="../media/image3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0.png"/><Relationship Id="rId13" Type="http://schemas.openxmlformats.org/officeDocument/2006/relationships/image" Target="../media/image50.pn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12" Type="http://schemas.openxmlformats.org/officeDocument/2006/relationships/image" Target="../media/image49.png"/><Relationship Id="rId2" Type="http://schemas.openxmlformats.org/officeDocument/2006/relationships/image" Target="../media/image37.png"/><Relationship Id="rId16" Type="http://schemas.openxmlformats.org/officeDocument/2006/relationships/image" Target="../media/image53.png"/><Relationship Id="rId1" Type="http://schemas.openxmlformats.org/officeDocument/2006/relationships/slideLayout" Target="../slideLayouts/slideLayout59.xml"/><Relationship Id="rId6" Type="http://schemas.openxmlformats.org/officeDocument/2006/relationships/image" Target="../media/image41.png"/><Relationship Id="rId11" Type="http://schemas.openxmlformats.org/officeDocument/2006/relationships/image" Target="../media/image48.png"/><Relationship Id="rId5" Type="http://schemas.openxmlformats.org/officeDocument/2006/relationships/image" Target="../media/image40.png"/><Relationship Id="rId15" Type="http://schemas.openxmlformats.org/officeDocument/2006/relationships/image" Target="../media/image52.png"/><Relationship Id="rId10" Type="http://schemas.openxmlformats.org/officeDocument/2006/relationships/image" Target="../media/image44.png"/><Relationship Id="rId4" Type="http://schemas.openxmlformats.org/officeDocument/2006/relationships/image" Target="../media/image39.png"/><Relationship Id="rId9" Type="http://schemas.openxmlformats.org/officeDocument/2006/relationships/image" Target="../media/image43.png"/><Relationship Id="rId14" Type="http://schemas.openxmlformats.org/officeDocument/2006/relationships/image" Target="../media/image5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1.png"/><Relationship Id="rId13" Type="http://schemas.openxmlformats.org/officeDocument/2006/relationships/image" Target="../media/image70.png"/><Relationship Id="rId3" Type="http://schemas.openxmlformats.org/officeDocument/2006/relationships/image" Target="../media/image391.png"/><Relationship Id="rId7" Type="http://schemas.openxmlformats.org/officeDocument/2006/relationships/image" Target="../media/image501.png"/><Relationship Id="rId12" Type="http://schemas.openxmlformats.org/officeDocument/2006/relationships/image" Target="../media/image69.png"/><Relationship Id="rId2" Type="http://schemas.openxmlformats.org/officeDocument/2006/relationships/image" Target="../media/image590.png"/><Relationship Id="rId1" Type="http://schemas.openxmlformats.org/officeDocument/2006/relationships/slideLayout" Target="../slideLayouts/slideLayout70.xml"/><Relationship Id="rId6" Type="http://schemas.openxmlformats.org/officeDocument/2006/relationships/image" Target="../media/image481.png"/><Relationship Id="rId5" Type="http://schemas.openxmlformats.org/officeDocument/2006/relationships/image" Target="../media/image62.png"/><Relationship Id="rId10" Type="http://schemas.openxmlformats.org/officeDocument/2006/relationships/image" Target="../media/image55.png"/><Relationship Id="rId9" Type="http://schemas.openxmlformats.org/officeDocument/2006/relationships/image" Target="../media/image5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1122363"/>
            <a:ext cx="7990656" cy="23876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Преобразование выражени</a:t>
            </a:r>
            <a:r>
              <a:rPr lang="ru-RU" dirty="0"/>
              <a:t>й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ОГЭ-2024 </a:t>
            </a:r>
            <a:r>
              <a:rPr lang="ru-RU" dirty="0" smtClean="0"/>
              <a:t>(задания №8,20)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4499992" y="5013176"/>
            <a:ext cx="352839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математики  МБОУ СОШ №14 им. Д.А. Старикова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Пенькова Анастасия Николаевна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sz="half" idx="1"/>
              </p:nvPr>
            </p:nvSpPr>
            <p:spPr>
              <a:xfrm>
                <a:off x="221824" y="2348881"/>
                <a:ext cx="3312368" cy="936104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ru-RU" sz="3600" dirty="0" smtClean="0">
                    <a:ea typeface="Cambria Math"/>
                  </a:rPr>
                  <a:t>1)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ru-RU" sz="3600" i="1" smtClean="0">
                            <a:latin typeface="Cambria Math"/>
                            <a:ea typeface="Cambria Math"/>
                          </a:rPr>
                        </m:ctrlPr>
                      </m:radPr>
                      <m:deg/>
                      <m:e>
                        <m:r>
                          <a:rPr lang="ru-RU" sz="3600" b="0" i="1" smtClean="0">
                            <a:latin typeface="Cambria Math"/>
                            <a:ea typeface="Cambria Math"/>
                          </a:rPr>
                          <m:t>45∙60∙12</m:t>
                        </m:r>
                      </m:e>
                    </m:rad>
                  </m:oMath>
                </a14:m>
                <a:endParaRPr lang="ru-RU" sz="3600" b="0" dirty="0" smtClean="0">
                  <a:ea typeface="Cambria Math"/>
                </a:endParaRPr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221824" y="2348881"/>
                <a:ext cx="3312368" cy="936104"/>
              </a:xfrm>
              <a:blipFill>
                <a:blip r:embed="rId2"/>
                <a:stretch>
                  <a:fillRect l="-5515" t="-324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Объект 2"/>
              <p:cNvSpPr>
                <a:spLocks noGrp="1"/>
              </p:cNvSpPr>
              <p:nvPr>
                <p:ph sz="half" idx="1"/>
              </p:nvPr>
            </p:nvSpPr>
            <p:spPr>
              <a:xfrm>
                <a:off x="179512" y="3933056"/>
                <a:ext cx="2160240" cy="79208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ru-RU" sz="3600" dirty="0" smtClean="0"/>
                  <a:t>2</a:t>
                </a:r>
                <a:r>
                  <a:rPr lang="en-US" dirty="0" smtClean="0"/>
                  <a:t>)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ru-RU" sz="3600" i="1" smtClean="0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ru-RU" sz="3600" b="0" i="1" smtClean="0">
                            <a:latin typeface="Cambria Math"/>
                          </a:rPr>
                          <m:t>25</m:t>
                        </m:r>
                        <m:r>
                          <a:rPr lang="ru-RU" sz="3600" b="0" i="1" smtClean="0">
                            <a:latin typeface="Cambria Math"/>
                            <a:ea typeface="Cambria Math"/>
                          </a:rPr>
                          <m:t>∙</m:t>
                        </m:r>
                        <m:sSup>
                          <m:sSupPr>
                            <m:ctrlPr>
                              <a:rPr lang="ru-RU" sz="3600" b="0" i="1" smtClean="0"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ru-RU" sz="3600" b="0" i="1" smtClean="0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e>
                          <m:sup>
                            <m:r>
                              <a:rPr lang="ru-RU" sz="3600" b="0" i="1" smtClean="0">
                                <a:latin typeface="Cambria Math"/>
                                <a:ea typeface="Cambria Math"/>
                              </a:rPr>
                              <m:t>6</m:t>
                            </m:r>
                          </m:sup>
                        </m:sSup>
                      </m:e>
                    </m:rad>
                  </m:oMath>
                </a14:m>
                <a:endParaRPr lang="ru-RU" dirty="0" smtClean="0"/>
              </a:p>
              <a:p>
                <a:pPr marL="0" indent="0">
                  <a:buNone/>
                </a:pPr>
                <a:endParaRPr lang="ru-RU" dirty="0" smtClean="0"/>
              </a:p>
            </p:txBody>
          </p:sp>
        </mc:Choice>
        <mc:Fallback xmlns="">
          <p:sp>
            <p:nvSpPr>
              <p:cNvPr id="4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179512" y="3933056"/>
                <a:ext cx="2160240" cy="792088"/>
              </a:xfrm>
              <a:blipFill rotWithShape="1">
                <a:blip r:embed="rId3"/>
                <a:stretch>
                  <a:fillRect l="-8451" t="-1538" b="-20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Объект 2"/>
              <p:cNvSpPr>
                <a:spLocks noGrp="1"/>
              </p:cNvSpPr>
              <p:nvPr>
                <p:ph sz="half" idx="1"/>
              </p:nvPr>
            </p:nvSpPr>
            <p:spPr>
              <a:xfrm>
                <a:off x="3241660" y="2325061"/>
                <a:ext cx="4104456" cy="936104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sz="3600" dirty="0" smtClean="0">
                    <a:solidFill>
                      <a:schemeClr val="tx1"/>
                    </a:solidFill>
                    <a:ea typeface="Cambria Math"/>
                  </a:rPr>
                  <a:t>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ru-RU" sz="360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</m:ctrlPr>
                      </m:radPr>
                      <m:deg/>
                      <m:e>
                        <m:r>
                          <a:rPr lang="en-US" sz="36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9∙5∙5∙12∙12</m:t>
                        </m:r>
                      </m:e>
                    </m:rad>
                  </m:oMath>
                </a14:m>
                <a:r>
                  <a:rPr lang="en-US" sz="3600" b="0" dirty="0" smtClean="0">
                    <a:solidFill>
                      <a:schemeClr val="tx1"/>
                    </a:solidFill>
                    <a:ea typeface="Cambria Math"/>
                  </a:rPr>
                  <a:t>=</a:t>
                </a:r>
                <a:endParaRPr lang="ru-RU" sz="3600" b="0" dirty="0" smtClean="0">
                  <a:solidFill>
                    <a:schemeClr val="tx1"/>
                  </a:solidFill>
                  <a:ea typeface="Cambria Math"/>
                </a:endParaRPr>
              </a:p>
            </p:txBody>
          </p:sp>
        </mc:Choice>
        <mc:Fallback xmlns="">
          <p:sp>
            <p:nvSpPr>
              <p:cNvPr id="6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3241660" y="2325061"/>
                <a:ext cx="4104456" cy="936104"/>
              </a:xfrm>
              <a:blipFill rotWithShape="1">
                <a:blip r:embed="rId5"/>
                <a:stretch>
                  <a:fillRect l="-4606" t="-3247" r="-104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Объект 2"/>
              <p:cNvSpPr>
                <a:spLocks noGrp="1"/>
              </p:cNvSpPr>
              <p:nvPr>
                <p:ph sz="half" idx="1"/>
              </p:nvPr>
            </p:nvSpPr>
            <p:spPr>
              <a:xfrm>
                <a:off x="449542" y="3026686"/>
                <a:ext cx="3780420" cy="936104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sz="3600" dirty="0" smtClean="0">
                    <a:solidFill>
                      <a:schemeClr val="tx1"/>
                    </a:solidFill>
                    <a:ea typeface="Cambria Math"/>
                  </a:rPr>
                  <a:t>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ru-RU" sz="360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</m:ctrlPr>
                      </m:radPr>
                      <m:deg/>
                      <m:e>
                        <m:r>
                          <a:rPr lang="en-US" sz="36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9</m:t>
                        </m:r>
                      </m:e>
                    </m:rad>
                    <m:r>
                      <a:rPr lang="ru-RU" sz="36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∙</m:t>
                    </m:r>
                    <m:rad>
                      <m:radPr>
                        <m:degHide m:val="on"/>
                        <m:ctrlPr>
                          <a:rPr lang="ru-RU" sz="36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ru-RU" sz="36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sz="36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5</m:t>
                            </m:r>
                          </m:e>
                          <m:sup>
                            <m:r>
                              <a:rPr lang="en-US" sz="36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ru-RU" sz="36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∙</m:t>
                    </m:r>
                    <m:rad>
                      <m:radPr>
                        <m:degHide m:val="on"/>
                        <m:ctrlPr>
                          <a:rPr lang="ru-RU" sz="36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ru-RU" sz="36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sz="36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12</m:t>
                            </m:r>
                          </m:e>
                          <m:sup>
                            <m:r>
                              <a:rPr lang="en-US" sz="36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endParaRPr lang="ru-RU" sz="3600" b="0" dirty="0" smtClean="0">
                  <a:solidFill>
                    <a:schemeClr val="tx1"/>
                  </a:solidFill>
                  <a:ea typeface="Cambria Math"/>
                </a:endParaRPr>
              </a:p>
            </p:txBody>
          </p:sp>
        </mc:Choice>
        <mc:Fallback xmlns="">
          <p:sp>
            <p:nvSpPr>
              <p:cNvPr id="7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449542" y="3026686"/>
                <a:ext cx="3780420" cy="936104"/>
              </a:xfrm>
              <a:blipFill rotWithShape="1">
                <a:blip r:embed="rId6"/>
                <a:stretch>
                  <a:fillRect l="-5000" t="-1307" b="-196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Объект 2"/>
              <p:cNvSpPr>
                <a:spLocks noGrp="1"/>
              </p:cNvSpPr>
              <p:nvPr>
                <p:ph sz="half" idx="1"/>
              </p:nvPr>
            </p:nvSpPr>
            <p:spPr>
              <a:xfrm>
                <a:off x="3860921" y="3038682"/>
                <a:ext cx="3888432" cy="707540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sz="3600" dirty="0" smtClean="0">
                    <a:solidFill>
                      <a:schemeClr val="tx1"/>
                    </a:solidFill>
                    <a:ea typeface="Cambria Math"/>
                  </a:rPr>
                  <a:t>=</a:t>
                </a:r>
                <a14:m>
                  <m:oMath xmlns:m="http://schemas.openxmlformats.org/officeDocument/2006/math">
                    <m:r>
                      <a:rPr lang="en-US" sz="360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3∙</m:t>
                    </m:r>
                    <m:r>
                      <a:rPr lang="en-US" sz="36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5∙12=180</m:t>
                    </m:r>
                  </m:oMath>
                </a14:m>
                <a:endParaRPr lang="ru-RU" sz="3600" b="0" dirty="0" smtClean="0">
                  <a:solidFill>
                    <a:schemeClr val="tx1"/>
                  </a:solidFill>
                  <a:ea typeface="Cambria Math"/>
                </a:endParaRPr>
              </a:p>
            </p:txBody>
          </p:sp>
        </mc:Choice>
        <mc:Fallback xmlns="">
          <p:sp>
            <p:nvSpPr>
              <p:cNvPr id="10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3860921" y="3038682"/>
                <a:ext cx="3888432" cy="707540"/>
              </a:xfrm>
              <a:blipFill rotWithShape="1">
                <a:blip r:embed="rId7"/>
                <a:stretch>
                  <a:fillRect l="-4702" t="-12821" b="-2222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Объект 2"/>
              <p:cNvSpPr>
                <a:spLocks noGrp="1"/>
              </p:cNvSpPr>
              <p:nvPr>
                <p:ph sz="half" idx="1"/>
              </p:nvPr>
            </p:nvSpPr>
            <p:spPr>
              <a:xfrm>
                <a:off x="4427984" y="3933056"/>
                <a:ext cx="4032448" cy="1224136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3900" dirty="0" smtClean="0"/>
                  <a:t>= </a:t>
                </a:r>
                <a14:m>
                  <m:oMath xmlns:m="http://schemas.openxmlformats.org/officeDocument/2006/math">
                    <m:r>
                      <a:rPr lang="en-US" sz="3600" b="0" i="0" smtClean="0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  <m:rad>
                      <m:radPr>
                        <m:degHide m:val="on"/>
                        <m:ctrlPr>
                          <a:rPr lang="ru-RU" sz="36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ru-RU" sz="36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25</m:t>
                        </m:r>
                      </m:e>
                    </m:rad>
                    <m:r>
                      <a:rPr lang="ru-RU" sz="36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∙</m:t>
                    </m:r>
                    <m:rad>
                      <m:radPr>
                        <m:degHide m:val="on"/>
                        <m:ctrlPr>
                          <a:rPr lang="ru-RU" sz="36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ru-RU" sz="36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sSup>
                              <m:sSupPr>
                                <m:ctrlPr>
                                  <a:rPr lang="ru-RU" sz="36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36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/>
                                  </a:rPr>
                                  <m:t>(2</m:t>
                                </m:r>
                              </m:e>
                              <m:sup>
                                <m:r>
                                  <a:rPr lang="en-US" sz="36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/>
                                  </a:rPr>
                                  <m:t>3</m:t>
                                </m:r>
                              </m:sup>
                            </m:sSup>
                            <m:r>
                              <a:rPr lang="en-US" sz="36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)</m:t>
                            </m:r>
                          </m:e>
                          <m:sup>
                            <m:r>
                              <a:rPr lang="en-US" sz="36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sz="3000" dirty="0" smtClean="0">
                    <a:solidFill>
                      <a:schemeClr val="tx1"/>
                    </a:solidFill>
                  </a:rPr>
                  <a:t>=</a:t>
                </a:r>
                <a:endParaRPr lang="ru-RU" sz="3000" dirty="0" smtClean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endParaRPr lang="ru-RU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4427984" y="3933056"/>
                <a:ext cx="4032448" cy="1224136"/>
              </a:xfrm>
              <a:blipFill rotWithShape="1">
                <a:blip r:embed="rId8"/>
                <a:stretch>
                  <a:fillRect l="-4985" t="-19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Объект 2"/>
              <p:cNvSpPr>
                <a:spLocks noGrp="1"/>
              </p:cNvSpPr>
              <p:nvPr>
                <p:ph sz="half" idx="1"/>
              </p:nvPr>
            </p:nvSpPr>
            <p:spPr>
              <a:xfrm>
                <a:off x="1619672" y="4869160"/>
                <a:ext cx="2736304" cy="115212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3600" dirty="0" smtClean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=5</a:t>
                </a:r>
                <a14:m>
                  <m:oMath xmlns:m="http://schemas.openxmlformats.org/officeDocument/2006/math">
                    <m:r>
                      <a:rPr lang="ru-RU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8=40</m:t>
                    </m:r>
                  </m:oMath>
                </a14:m>
                <a:endParaRPr lang="ru-RU" dirty="0" smtClean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ru-RU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1619672" y="4869160"/>
                <a:ext cx="2736304" cy="1152128"/>
              </a:xfrm>
              <a:blipFill rotWithShape="1">
                <a:blip r:embed="rId9"/>
                <a:stretch>
                  <a:fillRect l="-6904" t="-793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Скругленный прямоугольник 17"/>
              <p:cNvSpPr/>
              <p:nvPr/>
            </p:nvSpPr>
            <p:spPr>
              <a:xfrm>
                <a:off x="2166032" y="1032312"/>
                <a:ext cx="2448272" cy="792088"/>
              </a:xfrm>
              <a:prstGeom prst="round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9144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sz="2400" b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𝐚</m:t>
                          </m:r>
                          <m:r>
                            <a:rPr lang="en-US" sz="2400" b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en-US" sz="2400" b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𝐛</m:t>
                          </m:r>
                        </m:e>
                      </m:rad>
                      <m:r>
                        <a:rPr lang="en-US" sz="2400" b="1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400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sz="2400" b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𝐚</m:t>
                          </m:r>
                        </m:e>
                      </m:rad>
                      <m:r>
                        <a:rPr lang="en-US" sz="2400" b="1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rad>
                        <m:radPr>
                          <m:degHide m:val="on"/>
                          <m:ctrlPr>
                            <a:rPr lang="en-US" sz="2400" b="1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sz="2400" b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𝐛</m:t>
                          </m:r>
                        </m:e>
                      </m:rad>
                    </m:oMath>
                  </m:oMathPara>
                </a14:m>
                <a:endParaRPr lang="ru-RU" sz="1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8" name="Скругленный прямоугольник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6032" y="1032312"/>
                <a:ext cx="2448272" cy="792088"/>
              </a:xfrm>
              <a:prstGeom prst="round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Скругленный прямоугольник 18"/>
              <p:cNvSpPr/>
              <p:nvPr/>
            </p:nvSpPr>
            <p:spPr>
              <a:xfrm>
                <a:off x="5026579" y="1071736"/>
                <a:ext cx="2569758" cy="792088"/>
              </a:xfrm>
              <a:prstGeom prst="round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914400">
                  <a:spcBef>
                    <a:spcPct val="20000"/>
                  </a:spcBef>
                </a:pPr>
                <a:r>
                  <a:rPr lang="ru-RU" sz="28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ru-RU" sz="2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2800" b="1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en-US" sz="2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sz="2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=|a|</a:t>
                </a:r>
                <a:endParaRPr lang="en-US" sz="28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Cambria Math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9" name="Скругленный прямоугольник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6579" y="1071736"/>
                <a:ext cx="2569758" cy="792088"/>
              </a:xfrm>
              <a:prstGeom prst="round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Заголовок 1"/>
          <p:cNvSpPr>
            <a:spLocks noGrp="1"/>
          </p:cNvSpPr>
          <p:nvPr>
            <p:ph type="title"/>
          </p:nvPr>
        </p:nvSpPr>
        <p:spPr>
          <a:xfrm>
            <a:off x="539552" y="294822"/>
            <a:ext cx="8009428" cy="654032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№6. Найдите значение выражения: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4" name="Прямая соединительная линия 23"/>
          <p:cNvCxnSpPr/>
          <p:nvPr/>
        </p:nvCxnSpPr>
        <p:spPr>
          <a:xfrm>
            <a:off x="251520" y="3746222"/>
            <a:ext cx="85689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Объект 2"/>
              <p:cNvSpPr>
                <a:spLocks noGrp="1"/>
              </p:cNvSpPr>
              <p:nvPr>
                <p:ph sz="half" idx="1"/>
              </p:nvPr>
            </p:nvSpPr>
            <p:spPr>
              <a:xfrm>
                <a:off x="2166032" y="3933056"/>
                <a:ext cx="3024336" cy="1224136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3600" dirty="0" smtClean="0">
                    <a:solidFill>
                      <a:schemeClr val="tx1"/>
                    </a:solidFill>
                  </a:rPr>
                  <a:t>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ru-RU" sz="36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ru-RU" sz="36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25</m:t>
                        </m:r>
                      </m:e>
                    </m:rad>
                    <m:r>
                      <a:rPr lang="ru-RU" sz="36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∙</m:t>
                    </m:r>
                    <m:rad>
                      <m:radPr>
                        <m:degHide m:val="on"/>
                        <m:ctrlPr>
                          <a:rPr lang="ru-RU" sz="36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ru-RU" sz="36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sz="36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e>
                          <m:sup>
                            <m:r>
                              <a:rPr lang="en-US" sz="36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6</m:t>
                            </m:r>
                          </m:sup>
                        </m:sSup>
                      </m:e>
                    </m:rad>
                  </m:oMath>
                </a14:m>
                <a:endParaRPr lang="ru-RU" sz="3600" dirty="0" smtClean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endParaRPr lang="ru-RU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2166032" y="3933056"/>
                <a:ext cx="3024336" cy="1224136"/>
              </a:xfrm>
              <a:blipFill rotWithShape="1">
                <a:blip r:embed="rId15"/>
                <a:stretch>
                  <a:fillRect l="-6048" t="-99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Объект 2"/>
              <p:cNvSpPr>
                <a:spLocks noGrp="1"/>
              </p:cNvSpPr>
              <p:nvPr>
                <p:ph sz="half" idx="1"/>
              </p:nvPr>
            </p:nvSpPr>
            <p:spPr>
              <a:xfrm>
                <a:off x="251520" y="4869160"/>
                <a:ext cx="2736304" cy="115212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3600" dirty="0" smtClean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=5</a:t>
                </a:r>
                <a14:m>
                  <m:oMath xmlns:m="http://schemas.openxmlformats.org/officeDocument/2006/math">
                    <m:r>
                      <a:rPr lang="ru-RU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ru-RU" sz="36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ru-RU" dirty="0" smtClean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ru-RU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251520" y="4869160"/>
                <a:ext cx="2736304" cy="1152128"/>
              </a:xfrm>
              <a:blipFill rotWithShape="1">
                <a:blip r:embed="rId16"/>
                <a:stretch>
                  <a:fillRect l="-6682" t="-793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18596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6" grpId="0" build="p"/>
      <p:bldP spid="7" grpId="0" build="p"/>
      <p:bldP spid="10" grpId="0" build="p"/>
      <p:bldP spid="11" grpId="0" build="p"/>
      <p:bldP spid="12" grpId="0" build="p"/>
      <p:bldP spid="13" grpId="0" build="p"/>
      <p:bldP spid="1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2" name="Заголовок 1"/>
              <p:cNvSpPr>
                <a:spLocks noGrp="1"/>
              </p:cNvSpPr>
              <p:nvPr>
                <p:ph type="title"/>
              </p:nvPr>
            </p:nvSpPr>
            <p:spPr>
              <a:xfrm>
                <a:off x="323528" y="260648"/>
                <a:ext cx="8496944" cy="654032"/>
              </a:xfrm>
            </p:spPr>
            <p:txBody>
              <a:bodyPr>
                <a:noAutofit/>
              </a:bodyPr>
              <a:lstStyle/>
              <a:p>
                <a:pPr algn="l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ru-RU" sz="3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br>
                  <a:rPr lang="ru-RU" sz="3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3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br>
                  <a:rPr lang="ru-RU" sz="3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3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№7. </a:t>
                </a:r>
                <a:r>
                  <a:rPr lang="ru-RU" sz="3600" b="1" dirty="0">
                    <a:solidFill>
                      <a:srgbClr val="000000"/>
                    </a:solidFill>
                    <a:latin typeface="Times New Roman"/>
                    <a:ea typeface="Calibri"/>
                    <a:cs typeface="Times New Roman"/>
                  </a:rPr>
                  <a:t>Упростите выражение</a:t>
                </a:r>
                <a:r>
                  <a:rPr lang="ru-RU" sz="3600" dirty="0">
                    <a:solidFill>
                      <a:srgbClr val="000000"/>
                    </a:solidFill>
                    <a:latin typeface="Times New Roman"/>
                    <a:ea typeface="Calibri"/>
                    <a:cs typeface="Times New Roman"/>
                  </a:rPr>
                  <a:t>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3600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ru-RU" sz="3600" i="1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</m:ctrlPr>
                          </m:sSupPr>
                          <m:e>
                            <m:r>
                              <a:rPr lang="ru-RU" sz="3600" i="1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𝑎</m:t>
                            </m:r>
                          </m:e>
                          <m:sup>
                            <m:r>
                              <a:rPr lang="ru-RU" sz="3600" i="1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2</m:t>
                            </m:r>
                          </m:sup>
                        </m:sSup>
                        <m:r>
                          <a:rPr lang="ru-RU" sz="3600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+4</m:t>
                        </m:r>
                        <m:r>
                          <a:rPr lang="ru-RU" sz="3600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𝑎</m:t>
                        </m:r>
                      </m:num>
                      <m:den>
                        <m:sSup>
                          <m:sSupPr>
                            <m:ctrlPr>
                              <a:rPr lang="ru-RU" sz="3600" i="1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</m:ctrlPr>
                          </m:sSupPr>
                          <m:e>
                            <m:r>
                              <a:rPr lang="ru-RU" sz="3600" i="1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𝑎</m:t>
                            </m:r>
                          </m:e>
                          <m:sup>
                            <m:r>
                              <a:rPr lang="ru-RU" sz="3600" i="1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2</m:t>
                            </m:r>
                          </m:sup>
                        </m:sSup>
                        <m:r>
                          <a:rPr lang="ru-RU" sz="3600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+8</m:t>
                        </m:r>
                        <m:r>
                          <a:rPr lang="ru-RU" sz="3600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𝑎</m:t>
                        </m:r>
                        <m:r>
                          <a:rPr lang="ru-RU" sz="3600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+16</m:t>
                        </m:r>
                      </m:den>
                    </m:f>
                  </m:oMath>
                </a14:m>
                <a:r>
                  <a:rPr lang="ru-RU" sz="3600" dirty="0">
                    <a:solidFill>
                      <a:srgbClr val="000000"/>
                    </a:solidFill>
                    <a:effectLst/>
                    <a:latin typeface="Times New Roman"/>
                    <a:ea typeface="Calibri"/>
                    <a:cs typeface="Times New Roman"/>
                  </a:rPr>
                  <a:t> и </a:t>
                </a:r>
                <a:r>
                  <a:rPr lang="ru-RU" sz="3600" b="1" dirty="0">
                    <a:solidFill>
                      <a:srgbClr val="000000"/>
                    </a:solidFill>
                    <a:effectLst/>
                    <a:latin typeface="Times New Roman"/>
                    <a:ea typeface="Calibri"/>
                    <a:cs typeface="Times New Roman"/>
                  </a:rPr>
                  <a:t>найдите его значение при</a:t>
                </a:r>
                <a:r>
                  <a:rPr lang="ru-RU" sz="3600" dirty="0">
                    <a:solidFill>
                      <a:srgbClr val="000000"/>
                    </a:solidFill>
                    <a:effectLst/>
                    <a:latin typeface="Times New Roman"/>
                    <a:ea typeface="Calibri"/>
                    <a:cs typeface="Times New Roman"/>
                  </a:rPr>
                  <a:t> </a:t>
                </a:r>
                <a14:m>
                  <m:oMath xmlns:m="http://schemas.openxmlformats.org/officeDocument/2006/math">
                    <m:r>
                      <a:rPr lang="ru-RU" sz="3600" i="1">
                        <a:solidFill>
                          <a:srgbClr val="000000"/>
                        </a:solidFill>
                        <a:effectLst/>
                        <a:latin typeface="Cambria Math"/>
                        <a:ea typeface="Calibri"/>
                        <a:cs typeface="Times New Roman"/>
                      </a:rPr>
                      <m:t>𝑎</m:t>
                    </m:r>
                    <m:r>
                      <a:rPr lang="ru-RU" sz="3600" i="1">
                        <a:solidFill>
                          <a:srgbClr val="000000"/>
                        </a:solidFill>
                        <a:effectLst/>
                        <a:latin typeface="Cambria Math"/>
                        <a:ea typeface="Calibri"/>
                        <a:cs typeface="Times New Roman"/>
                      </a:rPr>
                      <m:t>=−2</m:t>
                    </m:r>
                  </m:oMath>
                </a14:m>
                <a:r>
                  <a:rPr lang="ru-RU" sz="3600" dirty="0">
                    <a:solidFill>
                      <a:srgbClr val="000000"/>
                    </a:solidFill>
                    <a:effectLst/>
                    <a:latin typeface="Times New Roman"/>
                    <a:ea typeface="Calibri"/>
                    <a:cs typeface="Times New Roman"/>
                  </a:rPr>
                  <a:t>. </a:t>
                </a:r>
                <a:r>
                  <a:rPr lang="ru-RU" sz="3600" b="1" dirty="0">
                    <a:solidFill>
                      <a:srgbClr val="000000"/>
                    </a:solidFill>
                    <a:effectLst/>
                    <a:latin typeface="Times New Roman"/>
                    <a:ea typeface="Calibri"/>
                    <a:cs typeface="Times New Roman"/>
                  </a:rPr>
                  <a:t>В ответ запишите полученное число</a:t>
                </a:r>
                <a:r>
                  <a:rPr lang="ru-RU" sz="2800" b="1" dirty="0">
                    <a:solidFill>
                      <a:srgbClr val="000000"/>
                    </a:solidFill>
                    <a:ea typeface="Calibri"/>
                    <a:cs typeface="Times New Roman"/>
                  </a:rPr>
                  <a:t>.</a:t>
                </a:r>
                <a:endParaRPr lang="ru-RU" sz="2800" b="1" dirty="0">
                  <a:ea typeface="Calibri"/>
                  <a:cs typeface="Times New Roman"/>
                </a:endParaRPr>
              </a:p>
            </p:txBody>
          </p:sp>
        </mc:Choice>
        <mc:Fallback xmlns="">
          <p:sp>
            <p:nvSpPr>
              <p:cNvPr id="22" name="Заголовок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323528" y="260648"/>
                <a:ext cx="8496944" cy="654032"/>
              </a:xfrm>
              <a:blipFill rotWithShape="1">
                <a:blip r:embed="rId2"/>
                <a:stretch>
                  <a:fillRect l="-2152" t="-4673" b="-25327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Прямоугольник 29"/>
              <p:cNvSpPr/>
              <p:nvPr/>
            </p:nvSpPr>
            <p:spPr>
              <a:xfrm>
                <a:off x="360016" y="2492896"/>
                <a:ext cx="2578206" cy="110126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3200" i="1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ru-RU" sz="32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ru-RU" sz="3200" i="1">
                                  <a:latin typeface="Cambria Math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ru-RU" sz="32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ru-RU" sz="3200" i="1">
                              <a:latin typeface="Cambria Math"/>
                            </a:rPr>
                            <m:t>+4</m:t>
                          </m:r>
                          <m:r>
                            <a:rPr lang="ru-RU" sz="3200" i="1">
                              <a:latin typeface="Cambria Math"/>
                            </a:rPr>
                            <m:t>𝑎</m:t>
                          </m:r>
                        </m:num>
                        <m:den>
                          <m:sSup>
                            <m:sSupPr>
                              <m:ctrlPr>
                                <a:rPr lang="ru-RU" sz="32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ru-RU" sz="3200" i="1">
                                  <a:latin typeface="Cambria Math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ru-RU" sz="32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ru-RU" sz="3200" i="1">
                              <a:latin typeface="Cambria Math"/>
                            </a:rPr>
                            <m:t>+8</m:t>
                          </m:r>
                          <m:r>
                            <a:rPr lang="ru-RU" sz="3200" i="1">
                              <a:latin typeface="Cambria Math"/>
                            </a:rPr>
                            <m:t>𝑎</m:t>
                          </m:r>
                          <m:r>
                            <a:rPr lang="ru-RU" sz="3200" i="1">
                              <a:latin typeface="Cambria Math"/>
                            </a:rPr>
                            <m:t>+16</m:t>
                          </m:r>
                        </m:den>
                      </m:f>
                    </m:oMath>
                  </m:oMathPara>
                </a14:m>
                <a:endParaRPr lang="ru-RU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0" name="Прямоугольник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016" y="2492896"/>
                <a:ext cx="2578206" cy="1101264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Прямоугольник 30"/>
              <p:cNvSpPr/>
              <p:nvPr/>
            </p:nvSpPr>
            <p:spPr>
              <a:xfrm>
                <a:off x="2927537" y="2472469"/>
                <a:ext cx="2232278" cy="139974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3200" b="0" i="1" smtClean="0">
                          <a:latin typeface="Cambria Math"/>
                          <a:ea typeface="Calibri"/>
                          <a:cs typeface="Times New Roman"/>
                        </a:rPr>
                        <m:t>=</m:t>
                      </m:r>
                      <m:f>
                        <m:fPr>
                          <m:ctrlPr>
                            <a:rPr lang="ru-RU" sz="3200" i="1">
                              <a:latin typeface="Cambria Math"/>
                              <a:ea typeface="Calibri"/>
                              <a:cs typeface="Times New Roman"/>
                            </a:rPr>
                          </m:ctrlPr>
                        </m:fPr>
                        <m:num>
                          <m:r>
                            <a:rPr lang="ru-RU" sz="3200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𝑎</m:t>
                          </m:r>
                          <m:r>
                            <a:rPr lang="ru-RU" sz="3200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(</m:t>
                          </m:r>
                          <m:r>
                            <a:rPr lang="ru-RU" sz="3200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𝑎</m:t>
                          </m:r>
                          <m:r>
                            <a:rPr lang="ru-RU" sz="3200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+4)</m:t>
                          </m:r>
                        </m:num>
                        <m:den>
                          <m:sSup>
                            <m:sSupPr>
                              <m:ctrlPr>
                                <a:rPr lang="ru-RU" sz="3200" i="1"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</m:ctrlPr>
                            </m:sSupPr>
                            <m:e>
                              <m:r>
                                <a:rPr lang="ru-RU" sz="3200" i="1"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(</m:t>
                              </m:r>
                              <m:r>
                                <a:rPr lang="ru-RU" sz="3200" i="1"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𝑎</m:t>
                              </m:r>
                              <m:r>
                                <a:rPr lang="ru-RU" sz="3200" i="1"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+4)</m:t>
                              </m:r>
                            </m:e>
                            <m:sup>
                              <m:r>
                                <a:rPr lang="ru-RU" sz="3200" i="1"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ru-RU" sz="3200" dirty="0">
                  <a:latin typeface="Times New Roman" panose="02020603050405020304" pitchFamily="18" charset="0"/>
                  <a:ea typeface="Calibri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1" name="Прямоугольник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27537" y="2472469"/>
                <a:ext cx="2232278" cy="139974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Прямоугольник 34"/>
              <p:cNvSpPr/>
              <p:nvPr/>
            </p:nvSpPr>
            <p:spPr>
              <a:xfrm>
                <a:off x="5159815" y="2572368"/>
                <a:ext cx="1662828" cy="119994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3200" b="0" i="1" smtClean="0">
                          <a:latin typeface="Cambria Math"/>
                          <a:ea typeface="Calibri"/>
                          <a:cs typeface="Times New Roman"/>
                        </a:rPr>
                        <m:t>=</m:t>
                      </m:r>
                      <m:f>
                        <m:fPr>
                          <m:ctrlPr>
                            <a:rPr lang="ru-RU" sz="3200" i="1">
                              <a:latin typeface="Cambria Math"/>
                              <a:ea typeface="Calibri"/>
                              <a:cs typeface="Times New Roman"/>
                            </a:rPr>
                          </m:ctrlPr>
                        </m:fPr>
                        <m:num>
                          <m:r>
                            <a:rPr lang="ru-RU" sz="3200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𝑎</m:t>
                          </m:r>
                        </m:num>
                        <m:den>
                          <m:r>
                            <a:rPr lang="en-US" sz="3200" b="0" i="1" smtClean="0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𝑎</m:t>
                          </m:r>
                          <m:r>
                            <a:rPr lang="en-US" sz="3200" b="0" i="1" smtClean="0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+4</m:t>
                          </m:r>
                        </m:den>
                      </m:f>
                    </m:oMath>
                  </m:oMathPara>
                </a14:m>
                <a:endParaRPr lang="ru-RU" sz="3200" dirty="0">
                  <a:latin typeface="Times New Roman" panose="02020603050405020304" pitchFamily="18" charset="0"/>
                  <a:ea typeface="Calibri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5" name="Прямоугольник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9815" y="2572368"/>
                <a:ext cx="1662828" cy="1199944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Прямоугольник 35"/>
          <p:cNvSpPr/>
          <p:nvPr/>
        </p:nvSpPr>
        <p:spPr>
          <a:xfrm>
            <a:off x="191248" y="3974166"/>
            <a:ext cx="770485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 </a:t>
            </a:r>
            <a:r>
              <a:rPr lang="ru-RU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= −2, значение полученного </a:t>
            </a:r>
            <a:endParaRPr lang="en-US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выражения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равно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Прямоугольник 36"/>
              <p:cNvSpPr/>
              <p:nvPr/>
            </p:nvSpPr>
            <p:spPr>
              <a:xfrm>
                <a:off x="3817872" y="4725144"/>
                <a:ext cx="4078232" cy="129400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3200" i="1" smtClean="0">
                              <a:latin typeface="Cambria Math"/>
                              <a:ea typeface="Calibri"/>
                              <a:cs typeface="Times New Roman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−2</m:t>
                          </m:r>
                        </m:num>
                        <m:den>
                          <m:r>
                            <a:rPr lang="en-US" sz="3200" b="0" i="1" smtClean="0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−2+4</m:t>
                          </m:r>
                        </m:den>
                      </m:f>
                      <m:r>
                        <a:rPr lang="en-US" sz="3200" b="0" i="1" smtClean="0">
                          <a:effectLst/>
                          <a:latin typeface="Cambria Math"/>
                          <a:ea typeface="Calibri"/>
                          <a:cs typeface="Times New Roman"/>
                        </a:rPr>
                        <m:t>=−2:2=−1</m:t>
                      </m:r>
                    </m:oMath>
                  </m:oMathPara>
                </a14:m>
                <a:endParaRPr lang="ru-RU" sz="3200" dirty="0">
                  <a:latin typeface="Times New Roman" panose="02020603050405020304" pitchFamily="18" charset="0"/>
                  <a:ea typeface="Calibri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7" name="Прямоугольник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7872" y="4725144"/>
                <a:ext cx="4078232" cy="1294009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Прямоугольник 7"/>
              <p:cNvSpPr/>
              <p:nvPr/>
            </p:nvSpPr>
            <p:spPr>
              <a:xfrm>
                <a:off x="802691" y="6021288"/>
                <a:ext cx="2176686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3200" i="1" smtClean="0">
                          <a:latin typeface="Cambria Math"/>
                        </a:rPr>
                        <m:t>Ответ:</m:t>
                      </m:r>
                      <m:r>
                        <a:rPr lang="en-US" sz="3200" b="0" i="1" smtClean="0">
                          <a:latin typeface="Cambria Math"/>
                        </a:rPr>
                        <m:t>−1</m:t>
                      </m:r>
                      <m:r>
                        <a:rPr lang="ru-RU" sz="3200" i="1">
                          <a:latin typeface="Cambria Math"/>
                        </a:rPr>
                        <m:t>.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8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2691" y="6021288"/>
                <a:ext cx="2176686" cy="584775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Прямая соединительная линия 8"/>
          <p:cNvCxnSpPr/>
          <p:nvPr/>
        </p:nvCxnSpPr>
        <p:spPr>
          <a:xfrm>
            <a:off x="4788024" y="3290524"/>
            <a:ext cx="180020" cy="83286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3817872" y="2780928"/>
            <a:ext cx="1150172" cy="26260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6942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35" grpId="0"/>
      <p:bldP spid="36" grpId="0"/>
      <p:bldP spid="37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2" name="Заголовок 1"/>
              <p:cNvSpPr>
                <a:spLocks noGrp="1"/>
              </p:cNvSpPr>
              <p:nvPr>
                <p:ph type="title"/>
              </p:nvPr>
            </p:nvSpPr>
            <p:spPr>
              <a:xfrm>
                <a:off x="395536" y="692696"/>
                <a:ext cx="8496944" cy="654032"/>
              </a:xfrm>
            </p:spPr>
            <p:txBody>
              <a:bodyPr>
                <a:noAutofit/>
              </a:bodyPr>
              <a:lstStyle/>
              <a:p>
                <a:pPr algn="l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ru-RU" sz="3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№</a:t>
                </a:r>
                <a:r>
                  <a:rPr lang="en-US" sz="3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</a:t>
                </a:r>
                <a:r>
                  <a:rPr lang="ru-RU" sz="3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ru-RU" sz="3600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/>
                    <a:cs typeface="Times New Roman" panose="02020603050405020304" pitchFamily="18" charset="0"/>
                  </a:rPr>
                  <a:t>Упростите выражение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36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ru-RU" sz="3600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</m:ctrlPr>
                          </m:sSupPr>
                          <m:e>
                            <m:r>
                              <a:rPr lang="ru-RU" sz="3600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𝑥</m:t>
                            </m:r>
                          </m:e>
                          <m:sup>
                            <m:r>
                              <a:rPr lang="ru-RU" sz="3600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2</m:t>
                            </m:r>
                          </m:sup>
                        </m:sSup>
                        <m:r>
                          <a:rPr lang="ru-RU" sz="36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−4</m:t>
                        </m:r>
                      </m:num>
                      <m:den>
                        <m:r>
                          <a:rPr lang="ru-RU" sz="36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4</m:t>
                        </m:r>
                        <m:sSup>
                          <m:sSupPr>
                            <m:ctrlPr>
                              <a:rPr lang="ru-RU" sz="3600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</m:ctrlPr>
                          </m:sSupPr>
                          <m:e>
                            <m:r>
                              <a:rPr lang="ru-RU" sz="3600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𝑥</m:t>
                            </m:r>
                          </m:e>
                          <m:sup>
                            <m:r>
                              <a:rPr lang="ru-RU" sz="3600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ru-RU" sz="3600" i="1">
                        <a:effectLst/>
                        <a:latin typeface="Cambria Math"/>
                        <a:ea typeface="Calibri"/>
                        <a:cs typeface="Times New Roman"/>
                      </a:rPr>
                      <m:t>∙</m:t>
                    </m:r>
                    <m:f>
                      <m:fPr>
                        <m:ctrlPr>
                          <a:rPr lang="ru-RU" sz="36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</m:ctrlPr>
                      </m:fPr>
                      <m:num>
                        <m:r>
                          <a:rPr lang="ru-RU" sz="36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2</m:t>
                        </m:r>
                        <m:r>
                          <a:rPr lang="ru-RU" sz="36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𝑥</m:t>
                        </m:r>
                      </m:num>
                      <m:den>
                        <m:r>
                          <a:rPr lang="ru-RU" sz="36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𝑥</m:t>
                        </m:r>
                        <m:r>
                          <a:rPr lang="ru-RU" sz="36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+2</m:t>
                        </m:r>
                      </m:den>
                    </m:f>
                  </m:oMath>
                </a14:m>
                <a:r>
                  <a:rPr lang="ru-RU" sz="36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/>
                    <a:cs typeface="Times New Roman" panose="02020603050405020304" pitchFamily="18" charset="0"/>
                  </a:rPr>
                  <a:t>  </a:t>
                </a:r>
                <a:r>
                  <a:rPr lang="ru-RU" sz="3600" dirty="0">
                    <a:latin typeface="Times New Roman" panose="02020603050405020304" pitchFamily="18" charset="0"/>
                    <a:ea typeface="Calibri"/>
                    <a:cs typeface="Times New Roman" panose="02020603050405020304" pitchFamily="18" charset="0"/>
                  </a:rPr>
                  <a:t>   </a:t>
                </a:r>
                <a:r>
                  <a:rPr lang="ru-RU" sz="3600" b="1" dirty="0">
                    <a:latin typeface="Times New Roman" panose="02020603050405020304" pitchFamily="18" charset="0"/>
                    <a:ea typeface="Calibri"/>
                    <a:cs typeface="Times New Roman" panose="02020603050405020304" pitchFamily="18" charset="0"/>
                  </a:rPr>
                  <a:t>и найдите его значение при </a:t>
                </a:r>
                <a:r>
                  <a:rPr lang="ru-RU" sz="3600" dirty="0">
                    <a:latin typeface="Times New Roman" panose="02020603050405020304" pitchFamily="18" charset="0"/>
                    <a:ea typeface="Calibri"/>
                    <a:cs typeface="Times New Roman" panose="02020603050405020304" pitchFamily="18" charset="0"/>
                  </a:rPr>
                  <a:t> </a:t>
                </a:r>
                <a14:m>
                  <m:oMath xmlns:m="http://schemas.openxmlformats.org/officeDocument/2006/math">
                    <m:r>
                      <a:rPr lang="ru-RU" sz="3600" i="1">
                        <a:solidFill>
                          <a:srgbClr val="000000"/>
                        </a:solidFill>
                        <a:effectLst/>
                        <a:latin typeface="Cambria Math"/>
                        <a:ea typeface="Calibri"/>
                        <a:cs typeface="Times New Roman"/>
                      </a:rPr>
                      <m:t>𝑥</m:t>
                    </m:r>
                    <m:r>
                      <a:rPr lang="ru-RU" sz="3600" i="1">
                        <a:solidFill>
                          <a:srgbClr val="000000"/>
                        </a:solidFill>
                        <a:effectLst/>
                        <a:latin typeface="Cambria Math"/>
                        <a:ea typeface="Calibri"/>
                        <a:cs typeface="Times New Roman"/>
                      </a:rPr>
                      <m:t>=4</m:t>
                    </m:r>
                  </m:oMath>
                </a14:m>
                <a:r>
                  <a:rPr lang="ru-RU" sz="36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/>
                    <a:cs typeface="Times New Roman" panose="02020603050405020304" pitchFamily="18" charset="0"/>
                  </a:rPr>
                  <a:t>. </a:t>
                </a:r>
                <a:r>
                  <a:rPr lang="ru-RU" sz="3600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/>
                    <a:cs typeface="Times New Roman" panose="02020603050405020304" pitchFamily="18" charset="0"/>
                  </a:rPr>
                  <a:t>В ответ запишите полученное число</a:t>
                </a:r>
                <a:r>
                  <a:rPr lang="ru-RU" sz="3600" b="1" dirty="0">
                    <a:solidFill>
                      <a:srgbClr val="000000"/>
                    </a:solidFill>
                    <a:ea typeface="Calibri"/>
                    <a:cs typeface="Times New Roman"/>
                  </a:rPr>
                  <a:t>.</a:t>
                </a:r>
                <a:endParaRPr lang="ru-RU" sz="3600" b="1" dirty="0">
                  <a:ea typeface="Calibri"/>
                  <a:cs typeface="Times New Roman"/>
                </a:endParaRPr>
              </a:p>
            </p:txBody>
          </p:sp>
        </mc:Choice>
        <mc:Fallback xmlns="">
          <p:sp>
            <p:nvSpPr>
              <p:cNvPr id="22" name="Заголовок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395536" y="692696"/>
                <a:ext cx="8496944" cy="654032"/>
              </a:xfrm>
              <a:blipFill rotWithShape="1">
                <a:blip r:embed="rId2"/>
                <a:stretch>
                  <a:fillRect l="-2224" t="-100935" b="-15981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Прямоугольник 28"/>
              <p:cNvSpPr/>
              <p:nvPr/>
            </p:nvSpPr>
            <p:spPr>
              <a:xfrm>
                <a:off x="323528" y="2422474"/>
                <a:ext cx="2654381" cy="108869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3200" i="1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ru-RU" sz="3200" i="1">
                                  <a:effectLst/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ru-RU" sz="3200" i="1"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ru-RU" sz="3200" i="1"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2</m:t>
                              </m:r>
                            </m:sup>
                          </m:sSup>
                          <m:r>
                            <a:rPr lang="ru-RU" sz="3200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−4</m:t>
                          </m:r>
                        </m:num>
                        <m:den>
                          <m:r>
                            <a:rPr lang="ru-RU" sz="3200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4</m:t>
                          </m:r>
                          <m:sSup>
                            <m:sSupPr>
                              <m:ctrlPr>
                                <a:rPr lang="ru-RU" sz="3200" i="1">
                                  <a:effectLst/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ru-RU" sz="3200" i="1"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ru-RU" sz="3200" i="1"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ru-RU" sz="3200" i="1">
                          <a:effectLst/>
                          <a:latin typeface="Cambria Math"/>
                          <a:ea typeface="Calibri"/>
                          <a:cs typeface="Times New Roman"/>
                        </a:rPr>
                        <m:t>∙</m:t>
                      </m:r>
                      <m:f>
                        <m:fPr>
                          <m:ctrlPr>
                            <a:rPr lang="ru-RU" sz="3200" i="1">
                              <a:effectLst/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sz="3200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2</m:t>
                          </m:r>
                          <m:r>
                            <a:rPr lang="ru-RU" sz="3200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𝑥</m:t>
                          </m:r>
                        </m:num>
                        <m:den>
                          <m:r>
                            <a:rPr lang="ru-RU" sz="3200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𝑥</m:t>
                          </m:r>
                          <m:r>
                            <a:rPr lang="ru-RU" sz="3200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+2</m:t>
                          </m:r>
                        </m:den>
                      </m:f>
                    </m:oMath>
                  </m:oMathPara>
                </a14:m>
                <a:endParaRPr lang="ru-RU" sz="3200" dirty="0"/>
              </a:p>
            </p:txBody>
          </p:sp>
        </mc:Choice>
        <mc:Fallback xmlns="">
          <p:sp>
            <p:nvSpPr>
              <p:cNvPr id="29" name="Прямоугольник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2422474"/>
                <a:ext cx="2654381" cy="1088696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Прямоугольник 29"/>
              <p:cNvSpPr/>
              <p:nvPr/>
            </p:nvSpPr>
            <p:spPr>
              <a:xfrm>
                <a:off x="2771800" y="2454919"/>
                <a:ext cx="3729547" cy="11353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/>
                          <a:ea typeface="Calibri"/>
                          <a:cs typeface="Times New Roman"/>
                        </a:rPr>
                        <m:t>=</m:t>
                      </m:r>
                      <m:f>
                        <m:fPr>
                          <m:ctrlPr>
                            <a:rPr lang="ru-RU" sz="3200" i="1">
                              <a:effectLst/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effectLst/>
                              <a:latin typeface="Cambria Math"/>
                            </a:rPr>
                            <m:t>2</m:t>
                          </m:r>
                          <m:r>
                            <a:rPr lang="en-US" sz="3200" b="0" i="1" smtClean="0">
                              <a:effectLst/>
                              <a:latin typeface="Cambria Math"/>
                            </a:rPr>
                            <m:t>𝑥</m:t>
                          </m:r>
                          <m:d>
                            <m:dPr>
                              <m:ctrlPr>
                                <a:rPr lang="ru-RU" sz="3200" i="1">
                                  <a:effectLst/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3200" i="1"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𝑥</m:t>
                              </m:r>
                              <m:r>
                                <a:rPr lang="en-US" sz="3200" i="1"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−2</m:t>
                              </m:r>
                            </m:e>
                          </m:d>
                          <m:r>
                            <a:rPr lang="en-US" sz="3200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(</m:t>
                          </m:r>
                          <m:r>
                            <a:rPr lang="en-US" sz="3200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𝑥</m:t>
                          </m:r>
                          <m:r>
                            <a:rPr lang="en-US" sz="3200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+2)</m:t>
                          </m:r>
                        </m:num>
                        <m:den>
                          <m:r>
                            <a:rPr lang="en-US" sz="3200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4</m:t>
                          </m:r>
                          <m:sSup>
                            <m:sSupPr>
                              <m:ctrlPr>
                                <a:rPr lang="ru-RU" sz="3200" i="1">
                                  <a:effectLst/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3200" i="1"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3200" i="1"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3200" b="0" i="1" smtClean="0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(</m:t>
                          </m:r>
                          <m:r>
                            <a:rPr lang="en-US" sz="3200" b="0" i="1" smtClean="0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𝑥</m:t>
                          </m:r>
                          <m:r>
                            <a:rPr lang="en-US" sz="3200" b="0" i="1" smtClean="0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+2)</m:t>
                          </m:r>
                        </m:den>
                      </m:f>
                    </m:oMath>
                  </m:oMathPara>
                </a14:m>
                <a:endParaRPr lang="ru-RU" sz="3200" dirty="0"/>
              </a:p>
            </p:txBody>
          </p:sp>
        </mc:Choice>
        <mc:Fallback xmlns="">
          <p:sp>
            <p:nvSpPr>
              <p:cNvPr id="30" name="Прямоугольник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1800" y="2454919"/>
                <a:ext cx="3729547" cy="113537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Прямоугольник 30"/>
              <p:cNvSpPr/>
              <p:nvPr/>
            </p:nvSpPr>
            <p:spPr>
              <a:xfrm>
                <a:off x="6660232" y="2513844"/>
                <a:ext cx="1631985" cy="101752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ru-RU" sz="32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200" i="1">
                              <a:latin typeface="Cambria Math"/>
                            </a:rPr>
                            <m:t>𝑥</m:t>
                          </m:r>
                          <m:r>
                            <a:rPr lang="en-US" sz="3200" i="1">
                              <a:latin typeface="Cambria Math"/>
                            </a:rPr>
                            <m:t>−2</m:t>
                          </m:r>
                        </m:num>
                        <m:den>
                          <m:r>
                            <a:rPr lang="en-US" sz="3200" i="1">
                              <a:latin typeface="Cambria Math"/>
                            </a:rPr>
                            <m:t>2</m:t>
                          </m:r>
                          <m:r>
                            <a:rPr lang="en-US" sz="3200" i="1">
                              <a:latin typeface="Cambria Math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31" name="Прямоугольник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0232" y="2513844"/>
                <a:ext cx="1631985" cy="1017523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Заголовок 1"/>
          <p:cNvSpPr txBox="1">
            <a:spLocks/>
          </p:cNvSpPr>
          <p:nvPr/>
        </p:nvSpPr>
        <p:spPr>
          <a:xfrm>
            <a:off x="179512" y="5116404"/>
            <a:ext cx="8496944" cy="6540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15000"/>
              </a:lnSpc>
              <a:spcAft>
                <a:spcPts val="1000"/>
              </a:spcAft>
            </a:pPr>
            <a:endParaRPr lang="ru-RU" sz="3600" dirty="0">
              <a:ea typeface="Calibri"/>
              <a:cs typeface="Times New Roman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Прямоугольник 36"/>
              <p:cNvSpPr/>
              <p:nvPr/>
            </p:nvSpPr>
            <p:spPr>
              <a:xfrm>
                <a:off x="323528" y="3935027"/>
                <a:ext cx="8472745" cy="17486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ru-RU" sz="3200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/>
                    <a:cs typeface="Times New Roman" panose="02020603050405020304" pitchFamily="18" charset="0"/>
                  </a:rPr>
                  <a:t>При </a:t>
                </a:r>
                <a14:m>
                  <m:oMath xmlns:m="http://schemas.openxmlformats.org/officeDocument/2006/math">
                    <m:r>
                      <a:rPr lang="ru-RU" sz="3200" i="1">
                        <a:solidFill>
                          <a:srgbClr val="000000"/>
                        </a:solidFill>
                        <a:effectLst/>
                        <a:latin typeface="Cambria Math"/>
                        <a:ea typeface="Calibri"/>
                        <a:cs typeface="Times New Roman"/>
                      </a:rPr>
                      <m:t>𝑥</m:t>
                    </m:r>
                    <m:r>
                      <a:rPr lang="ru-RU" sz="3200" i="1">
                        <a:solidFill>
                          <a:srgbClr val="000000"/>
                        </a:solidFill>
                        <a:effectLst/>
                        <a:latin typeface="Cambria Math"/>
                        <a:ea typeface="Calibri"/>
                        <a:cs typeface="Times New Roman"/>
                      </a:rPr>
                      <m:t>=4</m:t>
                    </m:r>
                  </m:oMath>
                </a14:m>
                <a:r>
                  <a:rPr lang="ru-RU" sz="3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/>
                    <a:cs typeface="Times New Roman" panose="02020603050405020304" pitchFamily="18" charset="0"/>
                  </a:rPr>
                  <a:t>, значение полученного </a:t>
                </a:r>
                <a:r>
                  <a:rPr lang="ru-RU" sz="3200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/>
                    <a:cs typeface="Times New Roman" panose="02020603050405020304" pitchFamily="18" charset="0"/>
                  </a:rPr>
                  <a:t>выражения</a:t>
                </a:r>
                <a:endParaRPr lang="en-US" sz="3200" dirty="0" smtClean="0">
                  <a:solidFill>
                    <a:srgbClr val="000000"/>
                  </a:solidFill>
                  <a:latin typeface="Times New Roman" panose="02020603050405020304" pitchFamily="18" charset="0"/>
                  <a:ea typeface="Calibri"/>
                  <a:cs typeface="Times New Roman" panose="02020603050405020304" pitchFamily="18" charset="0"/>
                </a:endParaRP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ru-RU" sz="3200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/>
                    <a:cs typeface="Times New Roman" panose="02020603050405020304" pitchFamily="18" charset="0"/>
                  </a:rPr>
                  <a:t> равно</a:t>
                </a:r>
                <a:r>
                  <a:rPr lang="en-US" sz="3200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36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36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4−2</m:t>
                        </m:r>
                      </m:num>
                      <m:den>
                        <m:r>
                          <a:rPr lang="en-US" sz="36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2∙4</m:t>
                        </m:r>
                      </m:den>
                    </m:f>
                    <m:r>
                      <a:rPr lang="en-US" sz="3600" i="1">
                        <a:effectLst/>
                        <a:latin typeface="Cambria Math"/>
                        <a:ea typeface="Calibri"/>
                        <a:cs typeface="Times New Roman"/>
                      </a:rPr>
                      <m:t>=</m:t>
                    </m:r>
                    <m:f>
                      <m:fPr>
                        <m:ctrlPr>
                          <a:rPr lang="ru-RU" sz="3600" i="1">
                            <a:effectLst/>
                            <a:latin typeface="Cambria Math"/>
                          </a:rPr>
                        </m:ctrlPr>
                      </m:fPr>
                      <m:num>
                        <m:r>
                          <a:rPr lang="en-US" sz="36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2</m:t>
                        </m:r>
                      </m:num>
                      <m:den>
                        <m:r>
                          <a:rPr lang="en-US" sz="36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8</m:t>
                        </m:r>
                      </m:den>
                    </m:f>
                    <m:r>
                      <a:rPr lang="en-US" sz="3600" i="1">
                        <a:effectLst/>
                        <a:latin typeface="Cambria Math"/>
                        <a:ea typeface="Calibri"/>
                        <a:cs typeface="Times New Roman"/>
                      </a:rPr>
                      <m:t>=</m:t>
                    </m:r>
                    <m:f>
                      <m:fPr>
                        <m:ctrlPr>
                          <a:rPr lang="en-US" sz="3600" i="1" smtClean="0">
                            <a:effectLst/>
                            <a:latin typeface="Cambria Math"/>
                            <a:cs typeface="Times New Roman"/>
                          </a:rPr>
                        </m:ctrlPr>
                      </m:fPr>
                      <m:num>
                        <m:r>
                          <a:rPr lang="en-US" sz="3600" b="0" i="1" smtClean="0">
                            <a:effectLst/>
                            <a:latin typeface="Cambria Math"/>
                            <a:cs typeface="Times New Roman"/>
                          </a:rPr>
                          <m:t>1</m:t>
                        </m:r>
                      </m:num>
                      <m:den>
                        <m:r>
                          <a:rPr lang="en-US" sz="3600" b="0" i="1" smtClean="0">
                            <a:effectLst/>
                            <a:latin typeface="Cambria Math"/>
                            <a:cs typeface="Times New Roman"/>
                          </a:rPr>
                          <m:t>4</m:t>
                        </m:r>
                      </m:den>
                    </m:f>
                    <m:r>
                      <a:rPr lang="en-US" sz="3600" b="0" i="1" smtClean="0">
                        <a:effectLst/>
                        <a:latin typeface="Cambria Math"/>
                        <a:cs typeface="Times New Roman"/>
                      </a:rPr>
                      <m:t>=</m:t>
                    </m:r>
                    <m:r>
                      <a:rPr lang="en-US" sz="3600" i="1">
                        <a:effectLst/>
                        <a:latin typeface="Cambria Math"/>
                        <a:ea typeface="Calibri"/>
                        <a:cs typeface="Times New Roman"/>
                      </a:rPr>
                      <m:t>0,25</m:t>
                    </m:r>
                  </m:oMath>
                </a14:m>
                <a:endParaRPr lang="en-US" sz="3200" dirty="0" smtClean="0">
                  <a:latin typeface="Times New Roman" panose="02020603050405020304" pitchFamily="18" charset="0"/>
                  <a:ea typeface="Calibri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7" name="Прямоугольник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3935027"/>
                <a:ext cx="8472745" cy="1748620"/>
              </a:xfrm>
              <a:prstGeom prst="rect">
                <a:avLst/>
              </a:prstGeom>
              <a:blipFill rotWithShape="1">
                <a:blip r:embed="rId6"/>
                <a:stretch>
                  <a:fillRect l="-1799" t="-314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Прямоугольник 7"/>
              <p:cNvSpPr/>
              <p:nvPr/>
            </p:nvSpPr>
            <p:spPr>
              <a:xfrm>
                <a:off x="601649" y="5784624"/>
                <a:ext cx="2410725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3200" i="1" smtClean="0">
                          <a:latin typeface="Cambria Math"/>
                        </a:rPr>
                        <m:t>Ответ:</m:t>
                      </m:r>
                      <m:r>
                        <a:rPr lang="en-US" sz="3200" b="0" i="1" smtClean="0">
                          <a:latin typeface="Cambria Math"/>
                        </a:rPr>
                        <m:t>0,25</m:t>
                      </m:r>
                      <m:r>
                        <a:rPr lang="ru-RU" sz="3200" i="1">
                          <a:latin typeface="Cambria Math"/>
                        </a:rPr>
                        <m:t>.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8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649" y="5784624"/>
                <a:ext cx="2410725" cy="584775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Прямая соединительная линия 8"/>
          <p:cNvCxnSpPr/>
          <p:nvPr/>
        </p:nvCxnSpPr>
        <p:spPr>
          <a:xfrm>
            <a:off x="5220072" y="2661969"/>
            <a:ext cx="1008112" cy="138078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4568904" y="3212976"/>
            <a:ext cx="1155224" cy="138078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3347864" y="2661969"/>
            <a:ext cx="432048" cy="207117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3959932" y="3212976"/>
            <a:ext cx="360040" cy="166573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179304" y="3212976"/>
            <a:ext cx="646596" cy="52322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i="1" dirty="0" smtClean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2x</a:t>
            </a:r>
            <a:endParaRPr lang="ru-RU" sz="2800" i="1" dirty="0">
              <a:latin typeface="Cambria Math" panose="020405030504060302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6942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  <p:bldP spid="31" grpId="0"/>
      <p:bldP spid="37" grpId="0"/>
      <p:bldP spid="8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2" name="Заголовок 1"/>
              <p:cNvSpPr>
                <a:spLocks noGrp="1"/>
              </p:cNvSpPr>
              <p:nvPr>
                <p:ph type="title"/>
              </p:nvPr>
            </p:nvSpPr>
            <p:spPr>
              <a:xfrm>
                <a:off x="179512" y="692696"/>
                <a:ext cx="8964488" cy="654032"/>
              </a:xfrm>
            </p:spPr>
            <p:txBody>
              <a:bodyPr>
                <a:noAutofit/>
              </a:bodyPr>
              <a:lstStyle/>
              <a:p>
                <a:pPr algn="l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3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br>
                  <a:rPr lang="en-US" sz="3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3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№</a:t>
                </a:r>
                <a:r>
                  <a:rPr lang="en-US" sz="3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9</a:t>
                </a:r>
                <a:r>
                  <a:rPr lang="ru-RU" sz="3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ru-RU" sz="3600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/>
                    <a:cs typeface="Times New Roman" panose="02020603050405020304" pitchFamily="18" charset="0"/>
                  </a:rPr>
                  <a:t>Упростите выражение</a:t>
                </a:r>
                <a:r>
                  <a:rPr lang="en-US" sz="3600" b="1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4000" i="1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ru-RU" sz="4000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(</m:t>
                        </m:r>
                        <m: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𝑎</m:t>
                        </m:r>
                        <m:r>
                          <a:rPr lang="ru-RU" sz="4000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−2</m:t>
                        </m:r>
                        <m: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𝑏</m:t>
                        </m:r>
                        <m:sSup>
                          <m:sSupPr>
                            <m:ctrlPr>
                              <a:rPr lang="ru-RU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ru-RU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)</m:t>
                            </m:r>
                          </m:e>
                          <m:sup>
                            <m:r>
                              <a:rPr lang="ru-RU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2</m:t>
                            </m:r>
                          </m:sup>
                        </m:sSup>
                        <m:r>
                          <a:rPr lang="ru-RU" sz="4000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−4</m:t>
                        </m:r>
                        <m:sSup>
                          <m:sSupPr>
                            <m:ctrlPr>
                              <a:rPr lang="ru-RU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𝑏</m:t>
                            </m:r>
                          </m:e>
                          <m:sup>
                            <m:r>
                              <a:rPr lang="ru-RU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𝑎</m:t>
                        </m:r>
                      </m:den>
                    </m:f>
                  </m:oMath>
                </a14:m>
                <a:r>
                  <a:rPr lang="ru-RU" sz="36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/>
                    <a:cs typeface="Times New Roman" panose="02020603050405020304" pitchFamily="18" charset="0"/>
                  </a:rPr>
                  <a:t> </a:t>
                </a:r>
                <a:r>
                  <a:rPr lang="ru-RU" sz="3600" dirty="0">
                    <a:latin typeface="Times New Roman" panose="02020603050405020304" pitchFamily="18" charset="0"/>
                    <a:ea typeface="Calibri"/>
                    <a:cs typeface="Times New Roman" panose="02020603050405020304" pitchFamily="18" charset="0"/>
                  </a:rPr>
                  <a:t>   </a:t>
                </a:r>
                <a:r>
                  <a:rPr lang="ru-RU" sz="3600" b="1" dirty="0">
                    <a:latin typeface="Times New Roman" panose="02020603050405020304" pitchFamily="18" charset="0"/>
                    <a:ea typeface="Calibri"/>
                    <a:cs typeface="Times New Roman" panose="02020603050405020304" pitchFamily="18" charset="0"/>
                  </a:rPr>
                  <a:t>и найдите его значение при </a:t>
                </a:r>
                <a:r>
                  <a:rPr lang="ru-RU" sz="3600" dirty="0">
                    <a:latin typeface="Times New Roman" panose="02020603050405020304" pitchFamily="18" charset="0"/>
                    <a:ea typeface="Calibri"/>
                    <a:cs typeface="Times New Roman" panose="02020603050405020304" pitchFamily="18" charset="0"/>
                  </a:rPr>
                  <a:t> 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ru-RU" sz="2800">
                        <a:solidFill>
                          <a:srgbClr val="000000"/>
                        </a:solidFill>
                        <a:ea typeface="Calibri"/>
                        <a:cs typeface="Times New Roman"/>
                      </a:rPr>
                      <m:t> </m:t>
                    </m:r>
                    <m:r>
                      <a:rPr lang="ru-RU" sz="2800" i="1">
                        <a:solidFill>
                          <a:srgbClr val="000000"/>
                        </a:solidFill>
                        <a:effectLst/>
                        <a:latin typeface="Cambria Math"/>
                        <a:ea typeface="Calibri"/>
                        <a:cs typeface="Times New Roman"/>
                      </a:rPr>
                      <m:t>𝑎</m:t>
                    </m:r>
                    <m:r>
                      <a:rPr lang="ru-RU" sz="2800" i="1">
                        <a:solidFill>
                          <a:srgbClr val="000000"/>
                        </a:solidFill>
                        <a:effectLst/>
                        <a:latin typeface="Cambria Math"/>
                        <a:ea typeface="Calibri"/>
                        <a:cs typeface="Times New Roman"/>
                      </a:rPr>
                      <m:t>=0,3;</m:t>
                    </m:r>
                    <m:r>
                      <a:rPr lang="ru-RU" sz="2800" i="1">
                        <a:solidFill>
                          <a:srgbClr val="000000"/>
                        </a:solidFill>
                        <a:effectLst/>
                        <a:latin typeface="Cambria Math"/>
                        <a:ea typeface="Calibri"/>
                        <a:cs typeface="Times New Roman"/>
                      </a:rPr>
                      <m:t>𝑏</m:t>
                    </m:r>
                    <m:r>
                      <a:rPr lang="ru-RU" sz="2800" i="1">
                        <a:solidFill>
                          <a:srgbClr val="000000"/>
                        </a:solidFill>
                        <a:effectLst/>
                        <a:latin typeface="Cambria Math"/>
                        <a:ea typeface="Calibri"/>
                        <a:cs typeface="Times New Roman"/>
                      </a:rPr>
                      <m:t>=−0,35</m:t>
                    </m:r>
                  </m:oMath>
                </a14:m>
                <a:r>
                  <a:rPr lang="ru-RU" sz="3600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/>
                    <a:cs typeface="Times New Roman" panose="02020603050405020304" pitchFamily="18" charset="0"/>
                  </a:rPr>
                  <a:t>. </a:t>
                </a:r>
                <a:r>
                  <a:rPr lang="ru-RU" sz="3600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/>
                    <a:cs typeface="Times New Roman" panose="02020603050405020304" pitchFamily="18" charset="0"/>
                  </a:rPr>
                  <a:t>В ответ запишите полученное число</a:t>
                </a:r>
                <a:r>
                  <a:rPr lang="ru-RU" sz="3600" b="1" dirty="0" smtClean="0">
                    <a:solidFill>
                      <a:srgbClr val="000000"/>
                    </a:solidFill>
                    <a:ea typeface="Calibri"/>
                    <a:cs typeface="Times New Roman"/>
                  </a:rPr>
                  <a:t>.</a:t>
                </a:r>
                <a:endParaRPr lang="ru-RU" sz="3600" b="1" dirty="0">
                  <a:ea typeface="Calibri"/>
                  <a:cs typeface="Times New Roman"/>
                </a:endParaRPr>
              </a:p>
            </p:txBody>
          </p:sp>
        </mc:Choice>
        <mc:Fallback xmlns="">
          <p:sp>
            <p:nvSpPr>
              <p:cNvPr id="22" name="Заголовок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79512" y="692696"/>
                <a:ext cx="8964488" cy="654032"/>
              </a:xfrm>
              <a:blipFill rotWithShape="1">
                <a:blip r:embed="rId2"/>
                <a:stretch>
                  <a:fillRect l="-2039" t="-54206" r="-2447" b="-21588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Заголовок 1"/>
          <p:cNvSpPr txBox="1">
            <a:spLocks/>
          </p:cNvSpPr>
          <p:nvPr/>
        </p:nvSpPr>
        <p:spPr>
          <a:xfrm>
            <a:off x="179512" y="5116404"/>
            <a:ext cx="8496944" cy="6540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15000"/>
              </a:lnSpc>
              <a:spcAft>
                <a:spcPts val="1000"/>
              </a:spcAft>
            </a:pPr>
            <a:endParaRPr lang="ru-RU" sz="3600" dirty="0">
              <a:ea typeface="Calibri"/>
              <a:cs typeface="Times New Roman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Прямоугольник 36"/>
              <p:cNvSpPr/>
              <p:nvPr/>
            </p:nvSpPr>
            <p:spPr>
              <a:xfrm>
                <a:off x="234271" y="5116404"/>
                <a:ext cx="8909729" cy="122495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ru-RU" sz="3200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/>
                    <a:cs typeface="Times New Roman" panose="02020603050405020304" pitchFamily="18" charset="0"/>
                  </a:rPr>
                  <a:t>При </a:t>
                </a:r>
                <a:r>
                  <a:rPr lang="ru-RU" sz="2800" dirty="0">
                    <a:solidFill>
                      <a:srgbClr val="000000"/>
                    </a:solidFill>
                    <a:ea typeface="Calibri"/>
                    <a:cs typeface="Times New Roman"/>
                  </a:rPr>
                  <a:t> </a:t>
                </a:r>
                <a14:m>
                  <m:oMath xmlns:m="http://schemas.openxmlformats.org/officeDocument/2006/math">
                    <m:r>
                      <a:rPr lang="ru-RU" sz="2800" i="1">
                        <a:solidFill>
                          <a:srgbClr val="000000"/>
                        </a:solidFill>
                        <a:latin typeface="Cambria Math"/>
                        <a:ea typeface="Calibri"/>
                        <a:cs typeface="Times New Roman"/>
                      </a:rPr>
                      <m:t>𝑎</m:t>
                    </m:r>
                    <m:r>
                      <a:rPr lang="ru-RU" sz="2800" i="1">
                        <a:solidFill>
                          <a:srgbClr val="000000"/>
                        </a:solidFill>
                        <a:latin typeface="Cambria Math"/>
                        <a:ea typeface="Calibri"/>
                        <a:cs typeface="Times New Roman"/>
                      </a:rPr>
                      <m:t>=0,3;</m:t>
                    </m:r>
                    <m:r>
                      <a:rPr lang="ru-RU" sz="2800" i="1">
                        <a:solidFill>
                          <a:srgbClr val="000000"/>
                        </a:solidFill>
                        <a:latin typeface="Cambria Math"/>
                        <a:ea typeface="Calibri"/>
                        <a:cs typeface="Times New Roman"/>
                      </a:rPr>
                      <m:t>𝑏</m:t>
                    </m:r>
                    <m:r>
                      <a:rPr lang="ru-RU" sz="2800" i="1">
                        <a:solidFill>
                          <a:srgbClr val="000000"/>
                        </a:solidFill>
                        <a:latin typeface="Cambria Math"/>
                        <a:ea typeface="Calibri"/>
                        <a:cs typeface="Times New Roman"/>
                      </a:rPr>
                      <m:t>=−0,35, </m:t>
                    </m:r>
                  </m:oMath>
                </a14:m>
                <a:r>
                  <a:rPr lang="ru-RU" sz="3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/>
                    <a:cs typeface="Times New Roman" panose="02020603050405020304" pitchFamily="18" charset="0"/>
                  </a:rPr>
                  <a:t>значение полученного </a:t>
                </a:r>
                <a:r>
                  <a:rPr lang="ru-RU" sz="3200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/>
                    <a:cs typeface="Times New Roman" panose="02020603050405020304" pitchFamily="18" charset="0"/>
                  </a:rPr>
                  <a:t>выражения</a:t>
                </a:r>
                <a:r>
                  <a:rPr lang="en-US" sz="3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/>
                    <a:cs typeface="Times New Roman" panose="02020603050405020304" pitchFamily="18" charset="0"/>
                  </a:rPr>
                  <a:t> </a:t>
                </a:r>
                <a:r>
                  <a:rPr lang="ru-RU" sz="3200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/>
                    <a:cs typeface="Times New Roman" panose="02020603050405020304" pitchFamily="18" charset="0"/>
                  </a:rPr>
                  <a:t>равно</a:t>
                </a:r>
                <a:r>
                  <a:rPr lang="en-US" sz="3200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sz="2800" i="1">
                        <a:latin typeface="Cambria Math"/>
                      </a:rPr>
                      <m:t>0,3−4∙</m:t>
                    </m:r>
                    <m:d>
                      <m:dPr>
                        <m:ctrlPr>
                          <a:rPr lang="ru-RU" sz="2800" i="1">
                            <a:latin typeface="Cambria Math"/>
                          </a:rPr>
                        </m:ctrlPr>
                      </m:dPr>
                      <m:e>
                        <m:r>
                          <a:rPr lang="ru-RU" sz="2800" i="1">
                            <a:latin typeface="Cambria Math"/>
                          </a:rPr>
                          <m:t>−0,35</m:t>
                        </m:r>
                      </m:e>
                    </m:d>
                    <m:r>
                      <a:rPr lang="ru-RU" sz="2800" i="1">
                        <a:latin typeface="Cambria Math"/>
                      </a:rPr>
                      <m:t>=0,3+1,4=1,7</m:t>
                    </m:r>
                  </m:oMath>
                </a14:m>
                <a:r>
                  <a:rPr lang="en-US" sz="2800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/>
                    <a:cs typeface="Times New Roman" panose="02020603050405020304" pitchFamily="18" charset="0"/>
                  </a:rPr>
                  <a:t> </a:t>
                </a:r>
                <a:endParaRPr lang="en-US" sz="3200" dirty="0" smtClean="0">
                  <a:latin typeface="Times New Roman" panose="02020603050405020304" pitchFamily="18" charset="0"/>
                  <a:ea typeface="Calibri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7" name="Прямоугольник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271" y="5116404"/>
                <a:ext cx="8909729" cy="1224951"/>
              </a:xfrm>
              <a:prstGeom prst="rect">
                <a:avLst/>
              </a:prstGeom>
              <a:blipFill rotWithShape="1">
                <a:blip r:embed="rId3"/>
                <a:stretch>
                  <a:fillRect l="-1710" t="-4478" b="-1144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323528" y="2780874"/>
                <a:ext cx="3133935" cy="108048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3200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sz="3200" i="1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(</m:t>
                          </m:r>
                          <m:r>
                            <a:rPr lang="en-US" sz="3200" i="1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𝑎</m:t>
                          </m:r>
                          <m:r>
                            <a:rPr lang="ru-RU" sz="3200" i="1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−2</m:t>
                          </m:r>
                          <m:r>
                            <a:rPr lang="en-US" sz="3200" i="1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𝑏</m:t>
                          </m:r>
                          <m:sSup>
                            <m:sSupPr>
                              <m:ctrlPr>
                                <a:rPr lang="ru-RU" sz="32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ru-RU" sz="32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)</m:t>
                              </m:r>
                            </m:e>
                            <m:sup>
                              <m:r>
                                <a:rPr lang="ru-RU" sz="32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2</m:t>
                              </m:r>
                            </m:sup>
                          </m:sSup>
                          <m:r>
                            <a:rPr lang="ru-RU" sz="3200" i="1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−4</m:t>
                          </m:r>
                          <m:sSup>
                            <m:sSupPr>
                              <m:ctrlPr>
                                <a:rPr lang="ru-RU" sz="32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32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𝑏</m:t>
                              </m:r>
                            </m:e>
                            <m:sup>
                              <m:r>
                                <a:rPr lang="ru-RU" sz="32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3200" i="1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𝑎</m:t>
                          </m:r>
                        </m:den>
                      </m:f>
                    </m:oMath>
                  </m:oMathPara>
                </a14:m>
                <a:endParaRPr lang="ru-RU" sz="3200" dirty="0"/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2780874"/>
                <a:ext cx="3133935" cy="1080489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Прямоугольник 4"/>
              <p:cNvSpPr/>
              <p:nvPr/>
            </p:nvSpPr>
            <p:spPr>
              <a:xfrm>
                <a:off x="3347863" y="2756504"/>
                <a:ext cx="5004319" cy="13569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solidFill>
                            <a:srgbClr val="000000"/>
                          </a:solidFill>
                          <a:latin typeface="Cambria Math"/>
                          <a:ea typeface="Calibri"/>
                          <a:cs typeface="Times New Roman"/>
                        </a:rPr>
                        <m:t>=</m:t>
                      </m:r>
                      <m:f>
                        <m:fPr>
                          <m:ctrlPr>
                            <a:rPr lang="ru-RU" sz="3200" i="1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ru-RU" sz="32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</m:ctrlPr>
                            </m:sSupPr>
                            <m:e>
                              <m:r>
                                <a:rPr lang="ru-RU" sz="32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ru-RU" sz="32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2</m:t>
                              </m:r>
                            </m:sup>
                          </m:sSup>
                          <m:r>
                            <a:rPr lang="ru-RU" sz="3200" i="1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−4</m:t>
                          </m:r>
                          <m:r>
                            <a:rPr lang="ru-RU" sz="3200" i="1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𝑎𝑏</m:t>
                          </m:r>
                          <m:r>
                            <a:rPr lang="ru-RU" sz="3200" i="1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+4</m:t>
                          </m:r>
                          <m:sSup>
                            <m:sSupPr>
                              <m:ctrlPr>
                                <a:rPr lang="ru-RU" sz="32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</m:ctrlPr>
                            </m:sSupPr>
                            <m:e>
                              <m:r>
                                <a:rPr lang="ru-RU" sz="32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𝑏</m:t>
                              </m:r>
                            </m:e>
                            <m:sup>
                              <m:r>
                                <a:rPr lang="ru-RU" sz="32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2</m:t>
                              </m:r>
                            </m:sup>
                          </m:sSup>
                          <m:r>
                            <a:rPr lang="ru-RU" sz="3200" i="1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−4</m:t>
                          </m:r>
                          <m:sSup>
                            <m:sSupPr>
                              <m:ctrlPr>
                                <a:rPr lang="ru-RU" sz="32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</m:ctrlPr>
                            </m:sSupPr>
                            <m:e>
                              <m:r>
                                <a:rPr lang="en-US" sz="32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𝑏</m:t>
                              </m:r>
                            </m:e>
                            <m:sup>
                              <m:r>
                                <a:rPr lang="ru-RU" sz="32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3200" i="1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𝑎</m:t>
                          </m:r>
                        </m:den>
                      </m:f>
                      <m:r>
                        <a:rPr lang="en-US" sz="3200" i="1">
                          <a:solidFill>
                            <a:srgbClr val="000000"/>
                          </a:solidFill>
                          <a:effectLst/>
                          <a:latin typeface="Cambria Math"/>
                          <a:ea typeface="Calibri"/>
                          <a:cs typeface="Times New Roman"/>
                        </a:rPr>
                        <m:t>=</m:t>
                      </m:r>
                    </m:oMath>
                  </m:oMathPara>
                </a14:m>
                <a:endParaRPr lang="ru-RU" sz="3200" dirty="0">
                  <a:ea typeface="Calibri"/>
                  <a:cs typeface="Times New Roman"/>
                </a:endParaRPr>
              </a:p>
            </p:txBody>
          </p:sp>
        </mc:Choice>
        <mc:Fallback xmlns="">
          <p:sp>
            <p:nvSpPr>
              <p:cNvPr id="5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7863" y="2756504"/>
                <a:ext cx="5004319" cy="135697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Прямоугольник 5"/>
              <p:cNvSpPr/>
              <p:nvPr/>
            </p:nvSpPr>
            <p:spPr>
              <a:xfrm>
                <a:off x="234271" y="3861363"/>
                <a:ext cx="2723053" cy="13569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solidFill>
                            <a:srgbClr val="000000"/>
                          </a:solidFill>
                          <a:latin typeface="Cambria Math"/>
                          <a:ea typeface="Calibri"/>
                          <a:cs typeface="Times New Roman"/>
                        </a:rPr>
                        <m:t>=</m:t>
                      </m:r>
                      <m:f>
                        <m:fPr>
                          <m:ctrlPr>
                            <a:rPr lang="ru-RU" sz="3200" i="1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ru-RU" sz="32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</m:ctrlPr>
                            </m:sSupPr>
                            <m:e>
                              <m:r>
                                <a:rPr lang="ru-RU" sz="32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ru-RU" sz="32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2</m:t>
                              </m:r>
                            </m:sup>
                          </m:sSup>
                          <m:r>
                            <a:rPr lang="ru-RU" sz="3200" i="1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−4</m:t>
                          </m:r>
                          <m:r>
                            <a:rPr lang="ru-RU" sz="3200" i="1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𝑎𝑏</m:t>
                          </m:r>
                        </m:num>
                        <m:den>
                          <m:r>
                            <a:rPr lang="en-US" sz="3200" i="1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𝑎</m:t>
                          </m:r>
                        </m:den>
                      </m:f>
                      <m:r>
                        <a:rPr lang="en-US" sz="3200" i="1">
                          <a:solidFill>
                            <a:srgbClr val="000000"/>
                          </a:solidFill>
                          <a:effectLst/>
                          <a:latin typeface="Cambria Math"/>
                          <a:ea typeface="Calibri"/>
                          <a:cs typeface="Times New Roman"/>
                        </a:rPr>
                        <m:t>=</m:t>
                      </m:r>
                    </m:oMath>
                  </m:oMathPara>
                </a14:m>
                <a:endParaRPr lang="ru-RU" sz="3200" dirty="0">
                  <a:ea typeface="Calibri"/>
                  <a:cs typeface="Times New Roman"/>
                </a:endParaRPr>
              </a:p>
            </p:txBody>
          </p:sp>
        </mc:Choice>
        <mc:Fallback xmlns="">
          <p:sp>
            <p:nvSpPr>
              <p:cNvPr id="6" name="Прямоугольник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271" y="3861363"/>
                <a:ext cx="2723053" cy="135697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Прямоугольник 6"/>
              <p:cNvSpPr/>
              <p:nvPr/>
            </p:nvSpPr>
            <p:spPr>
              <a:xfrm>
                <a:off x="2843808" y="4058900"/>
                <a:ext cx="2433487" cy="103034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32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sz="3200" i="1">
                              <a:latin typeface="Cambria Math"/>
                            </a:rPr>
                            <m:t>𝑎</m:t>
                          </m:r>
                          <m:r>
                            <a:rPr lang="ru-RU" sz="3200" i="1">
                              <a:latin typeface="Cambria Math"/>
                            </a:rPr>
                            <m:t>(</m:t>
                          </m:r>
                          <m:r>
                            <a:rPr lang="ru-RU" sz="3200" i="1">
                              <a:latin typeface="Cambria Math"/>
                            </a:rPr>
                            <m:t>𝑎</m:t>
                          </m:r>
                          <m:r>
                            <a:rPr lang="ru-RU" sz="3200" i="1">
                              <a:latin typeface="Cambria Math"/>
                            </a:rPr>
                            <m:t>−4</m:t>
                          </m:r>
                          <m:r>
                            <a:rPr lang="ru-RU" sz="3200" i="1">
                              <a:latin typeface="Cambria Math"/>
                            </a:rPr>
                            <m:t>𝑏</m:t>
                          </m:r>
                          <m:r>
                            <a:rPr lang="ru-RU" sz="3200" i="1">
                              <a:latin typeface="Cambria Math"/>
                            </a:rPr>
                            <m:t>)</m:t>
                          </m:r>
                        </m:num>
                        <m:den>
                          <m:r>
                            <a:rPr lang="en-US" sz="3200" i="1">
                              <a:latin typeface="Cambria Math"/>
                            </a:rPr>
                            <m:t>𝑎</m:t>
                          </m:r>
                        </m:den>
                      </m:f>
                      <m:r>
                        <a:rPr lang="en-US" sz="3200" i="1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ru-RU" sz="3200" dirty="0"/>
              </a:p>
            </p:txBody>
          </p:sp>
        </mc:Choice>
        <mc:Fallback xmlns="">
          <p:sp>
            <p:nvSpPr>
              <p:cNvPr id="7" name="Прямоугольник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3808" y="4058900"/>
                <a:ext cx="2433487" cy="1030347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Прямоугольник 7"/>
              <p:cNvSpPr/>
              <p:nvPr/>
            </p:nvSpPr>
            <p:spPr>
              <a:xfrm>
                <a:off x="5202558" y="4304512"/>
                <a:ext cx="1463285" cy="78688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>
                          <a:solidFill>
                            <a:srgbClr val="000000"/>
                          </a:solidFill>
                          <a:latin typeface="Cambria Math"/>
                          <a:ea typeface="Calibri"/>
                          <a:cs typeface="Times New Roman"/>
                        </a:rPr>
                        <m:t>𝑎</m:t>
                      </m:r>
                      <m:r>
                        <a:rPr lang="en-US" sz="3200" b="0" i="1">
                          <a:solidFill>
                            <a:srgbClr val="000000"/>
                          </a:solidFill>
                          <a:latin typeface="Cambria Math"/>
                          <a:ea typeface="Calibri"/>
                          <a:cs typeface="Times New Roman"/>
                        </a:rPr>
                        <m:t>−4</m:t>
                      </m:r>
                      <m:r>
                        <a:rPr lang="en-US" sz="3200" b="0" i="1">
                          <a:solidFill>
                            <a:srgbClr val="000000"/>
                          </a:solidFill>
                          <a:latin typeface="Cambria Math"/>
                          <a:ea typeface="Calibri"/>
                          <a:cs typeface="Times New Roman"/>
                        </a:rPr>
                        <m:t>𝑏</m:t>
                      </m:r>
                    </m:oMath>
                  </m:oMathPara>
                </a14:m>
                <a:endParaRPr lang="ru-RU" sz="3200" i="1" dirty="0">
                  <a:ea typeface="Calibri"/>
                  <a:cs typeface="Times New Roman"/>
                </a:endParaRPr>
              </a:p>
            </p:txBody>
          </p:sp>
        </mc:Choice>
        <mc:Fallback xmlns="">
          <p:sp>
            <p:nvSpPr>
              <p:cNvPr id="8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2558" y="4304512"/>
                <a:ext cx="1463285" cy="786882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Прямоугольник 9"/>
              <p:cNvSpPr/>
              <p:nvPr/>
            </p:nvSpPr>
            <p:spPr>
              <a:xfrm>
                <a:off x="546728" y="6165304"/>
                <a:ext cx="2183098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3200" i="1" smtClean="0">
                          <a:latin typeface="Cambria Math"/>
                        </a:rPr>
                        <m:t>Ответ:</m:t>
                      </m:r>
                      <m:r>
                        <a:rPr lang="en-US" sz="3200" b="0" i="1" smtClean="0">
                          <a:latin typeface="Cambria Math"/>
                        </a:rPr>
                        <m:t>1,7</m:t>
                      </m:r>
                      <m:r>
                        <a:rPr lang="ru-RU" sz="3200" i="1">
                          <a:latin typeface="Cambria Math"/>
                        </a:rPr>
                        <m:t>.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0" name="Прямоугольник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728" y="6165304"/>
                <a:ext cx="2183098" cy="584775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Прямая соединительная линия 10"/>
          <p:cNvCxnSpPr/>
          <p:nvPr/>
        </p:nvCxnSpPr>
        <p:spPr>
          <a:xfrm>
            <a:off x="2893742" y="4304512"/>
            <a:ext cx="298808" cy="177057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3683248" y="4823661"/>
            <a:ext cx="298808" cy="177057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0640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2" grpId="0"/>
      <p:bldP spid="5" grpId="0"/>
      <p:bldP spid="6" grpId="0"/>
      <p:bldP spid="7" grpId="0"/>
      <p:bldP spid="8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2" name="Заголовок 1"/>
              <p:cNvSpPr>
                <a:spLocks noGrp="1"/>
              </p:cNvSpPr>
              <p:nvPr>
                <p:ph type="title"/>
              </p:nvPr>
            </p:nvSpPr>
            <p:spPr>
              <a:xfrm>
                <a:off x="357660" y="23540"/>
                <a:ext cx="8748464" cy="654032"/>
              </a:xfrm>
            </p:spPr>
            <p:txBody>
              <a:bodyPr>
                <a:noAutofit/>
              </a:bodyPr>
              <a:lstStyle/>
              <a:p>
                <a:pPr algn="l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3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br>
                  <a:rPr lang="en-US" sz="3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3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№</a:t>
                </a:r>
                <a:r>
                  <a:rPr lang="en-US" sz="3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ru-RU" sz="3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0. </a:t>
                </a:r>
                <a:r>
                  <a:rPr lang="ru-RU" sz="3600" b="1" dirty="0">
                    <a:latin typeface="Times New Roman" panose="02020603050405020304" pitchFamily="18" charset="0"/>
                    <a:ea typeface="Calibri"/>
                    <a:cs typeface="Times New Roman" panose="02020603050405020304" pitchFamily="18" charset="0"/>
                  </a:rPr>
                  <a:t>Сократите дробь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36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ru-RU" sz="3600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</m:ctrlPr>
                          </m:sSupPr>
                          <m:e>
                            <m:r>
                              <a:rPr lang="ru-RU" sz="3600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18</m:t>
                            </m:r>
                          </m:e>
                          <m:sup>
                            <m:r>
                              <a:rPr lang="en-US" sz="3600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𝑛</m:t>
                            </m:r>
                            <m:r>
                              <a:rPr lang="en-US" sz="3600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+3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ru-RU" sz="3600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</m:ctrlPr>
                          </m:sSupPr>
                          <m:e>
                            <m:r>
                              <a:rPr lang="ru-RU" sz="3600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3</m:t>
                            </m:r>
                          </m:e>
                          <m:sup>
                            <m:r>
                              <a:rPr lang="ru-RU" sz="3600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2</m:t>
                            </m:r>
                            <m:r>
                              <a:rPr lang="ru-RU" sz="3600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𝑛</m:t>
                            </m:r>
                            <m:r>
                              <a:rPr lang="ru-RU" sz="3600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+5</m:t>
                            </m:r>
                          </m:sup>
                        </m:sSup>
                        <m:r>
                          <a:rPr lang="ru-RU" sz="36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∙</m:t>
                        </m:r>
                        <m:sSup>
                          <m:sSupPr>
                            <m:ctrlPr>
                              <a:rPr lang="ru-RU" sz="3600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</m:ctrlPr>
                          </m:sSupPr>
                          <m:e>
                            <m:r>
                              <a:rPr lang="ru-RU" sz="3600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2</m:t>
                            </m:r>
                          </m:e>
                          <m:sup>
                            <m:r>
                              <a:rPr lang="ru-RU" sz="3600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𝑛</m:t>
                            </m:r>
                            <m:r>
                              <a:rPr lang="ru-RU" sz="3600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−2</m:t>
                            </m:r>
                          </m:sup>
                        </m:sSup>
                      </m:den>
                    </m:f>
                    <m:r>
                      <a:rPr lang="en-US" sz="3600" b="0" i="0" smtClean="0">
                        <a:effectLst/>
                        <a:latin typeface="Cambria Math"/>
                        <a:ea typeface="Calibri"/>
                        <a:cs typeface="Times New Roman"/>
                      </a:rPr>
                      <m:t>.</m:t>
                    </m:r>
                  </m:oMath>
                </a14:m>
                <a:endParaRPr lang="ru-RU" sz="3600" dirty="0">
                  <a:latin typeface="Times New Roman" panose="02020603050405020304" pitchFamily="18" charset="0"/>
                  <a:ea typeface="Calibri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2" name="Заголовок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357660" y="23540"/>
                <a:ext cx="8748464" cy="654032"/>
              </a:xfrm>
              <a:blipFill rotWithShape="1">
                <a:blip r:embed="rId2"/>
                <a:stretch>
                  <a:fillRect l="-2160" b="-9158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Скругленный прямоугольник 9"/>
              <p:cNvSpPr/>
              <p:nvPr/>
            </p:nvSpPr>
            <p:spPr>
              <a:xfrm>
                <a:off x="542076" y="1340768"/>
                <a:ext cx="2371645" cy="792088"/>
              </a:xfrm>
              <a:prstGeom prst="round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9144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(</m:t>
                          </m:r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𝒂𝒃</m:t>
                          </m:r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𝒏</m:t>
                          </m:r>
                        </m:sup>
                      </m:sSup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𝒏</m:t>
                          </m:r>
                        </m:sup>
                      </m:sSup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𝒃</m:t>
                          </m:r>
                        </m:e>
                        <m:sup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𝒏</m:t>
                          </m:r>
                        </m:sup>
                      </m:sSup>
                    </m:oMath>
                  </m:oMathPara>
                </a14:m>
                <a:endParaRPr lang="ru-RU" sz="1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Скругленный прямоугольник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2076" y="1340768"/>
                <a:ext cx="2371645" cy="792088"/>
              </a:xfrm>
              <a:prstGeom prst="round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ямоугольник 2"/>
              <p:cNvSpPr/>
              <p:nvPr/>
            </p:nvSpPr>
            <p:spPr>
              <a:xfrm>
                <a:off x="2267744" y="2831560"/>
                <a:ext cx="2806474" cy="106817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8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ru-RU" sz="2800" i="1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ru-RU" sz="28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ru-RU" sz="2800" i="1">
                                  <a:latin typeface="Cambria Math"/>
                                </a:rPr>
                                <m:t>(9∙2)</m:t>
                              </m:r>
                            </m:e>
                            <m:sup>
                              <m:r>
                                <a:rPr lang="ru-RU" sz="2800" i="1">
                                  <a:latin typeface="Cambria Math"/>
                                </a:rPr>
                                <m:t>𝑛</m:t>
                              </m:r>
                              <m:r>
                                <a:rPr lang="ru-RU" sz="2800" i="1">
                                  <a:latin typeface="Cambria Math"/>
                                </a:rPr>
                                <m:t>+3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ru-RU" sz="28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ru-RU" sz="2800" i="1">
                                  <a:latin typeface="Cambria Math"/>
                                </a:rPr>
                                <m:t>3</m:t>
                              </m:r>
                            </m:e>
                            <m:sup>
                              <m:r>
                                <a:rPr lang="ru-RU" sz="2800" i="1">
                                  <a:latin typeface="Cambria Math"/>
                                </a:rPr>
                                <m:t>2</m:t>
                              </m:r>
                              <m:r>
                                <a:rPr lang="ru-RU" sz="2800" i="1">
                                  <a:latin typeface="Cambria Math"/>
                                </a:rPr>
                                <m:t>𝑛</m:t>
                              </m:r>
                              <m:r>
                                <a:rPr lang="ru-RU" sz="2800" i="1">
                                  <a:latin typeface="Cambria Math"/>
                                </a:rPr>
                                <m:t>+5</m:t>
                              </m:r>
                            </m:sup>
                          </m:sSup>
                          <m:r>
                            <a:rPr lang="ru-RU" sz="2800" i="1">
                              <a:latin typeface="Cambria Math"/>
                            </a:rPr>
                            <m:t>∙</m:t>
                          </m:r>
                          <m:sSup>
                            <m:sSupPr>
                              <m:ctrlPr>
                                <a:rPr lang="ru-RU" sz="28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ru-RU" sz="2800" i="1">
                                  <a:latin typeface="Cambria Math"/>
                                </a:rPr>
                                <m:t>2</m:t>
                              </m:r>
                            </m:e>
                            <m:sup>
                              <m:r>
                                <a:rPr lang="ru-RU" sz="2800" i="1">
                                  <a:latin typeface="Cambria Math"/>
                                </a:rPr>
                                <m:t>𝑛</m:t>
                              </m:r>
                              <m:r>
                                <a:rPr lang="ru-RU" sz="2800" i="1">
                                  <a:latin typeface="Cambria Math"/>
                                </a:rPr>
                                <m:t>−2</m:t>
                              </m:r>
                            </m:sup>
                          </m:sSup>
                        </m:den>
                      </m:f>
                      <m:r>
                        <a:rPr lang="ru-RU" sz="2800" i="1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7744" y="2831560"/>
                <a:ext cx="2806474" cy="1068178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368028" y="2831560"/>
                <a:ext cx="2071529" cy="105695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2800" i="1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ru-RU" sz="28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ru-RU" sz="2800" i="1">
                                  <a:latin typeface="Cambria Math"/>
                                </a:rPr>
                                <m:t>18</m:t>
                              </m:r>
                            </m:e>
                            <m:sup>
                              <m:r>
                                <a:rPr lang="en-US" sz="2800" i="1">
                                  <a:latin typeface="Cambria Math"/>
                                </a:rPr>
                                <m:t>𝑛</m:t>
                              </m:r>
                              <m:r>
                                <a:rPr lang="en-US" sz="2800" i="1">
                                  <a:latin typeface="Cambria Math"/>
                                </a:rPr>
                                <m:t>+3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ru-RU" sz="28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ru-RU" sz="2800" i="1">
                                  <a:latin typeface="Cambria Math"/>
                                </a:rPr>
                                <m:t>3</m:t>
                              </m:r>
                            </m:e>
                            <m:sup>
                              <m:r>
                                <a:rPr lang="ru-RU" sz="2800" i="1">
                                  <a:latin typeface="Cambria Math"/>
                                </a:rPr>
                                <m:t>2</m:t>
                              </m:r>
                              <m:r>
                                <a:rPr lang="ru-RU" sz="2800" i="1">
                                  <a:latin typeface="Cambria Math"/>
                                </a:rPr>
                                <m:t>𝑛</m:t>
                              </m:r>
                              <m:r>
                                <a:rPr lang="ru-RU" sz="2800" i="1">
                                  <a:latin typeface="Cambria Math"/>
                                </a:rPr>
                                <m:t>+5</m:t>
                              </m:r>
                            </m:sup>
                          </m:sSup>
                          <m:r>
                            <a:rPr lang="ru-RU" sz="2800" i="1">
                              <a:latin typeface="Cambria Math"/>
                            </a:rPr>
                            <m:t>∙</m:t>
                          </m:r>
                          <m:sSup>
                            <m:sSupPr>
                              <m:ctrlPr>
                                <a:rPr lang="ru-RU" sz="28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ru-RU" sz="2800" i="1">
                                  <a:latin typeface="Cambria Math"/>
                                </a:rPr>
                                <m:t>2</m:t>
                              </m:r>
                            </m:e>
                            <m:sup>
                              <m:r>
                                <a:rPr lang="ru-RU" sz="2800" i="1">
                                  <a:latin typeface="Cambria Math"/>
                                </a:rPr>
                                <m:t>𝑛</m:t>
                              </m:r>
                              <m:r>
                                <a:rPr lang="ru-RU" sz="2800" i="1">
                                  <a:latin typeface="Cambria Math"/>
                                </a:rPr>
                                <m:t>−2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028" y="2831560"/>
                <a:ext cx="2071529" cy="1056956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Прямоугольник 8"/>
              <p:cNvSpPr/>
              <p:nvPr/>
            </p:nvSpPr>
            <p:spPr>
              <a:xfrm>
                <a:off x="4932040" y="2771525"/>
                <a:ext cx="2439001" cy="115307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2800" i="1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ru-RU" sz="28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ru-RU" sz="2800" i="1">
                                  <a:latin typeface="Cambria Math"/>
                                </a:rPr>
                                <m:t>(</m:t>
                              </m:r>
                              <m:sSup>
                                <m:sSupPr>
                                  <m:ctrlPr>
                                    <a:rPr lang="ru-RU" sz="2800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ru-RU" sz="2800" i="1">
                                      <a:latin typeface="Cambria Math"/>
                                    </a:rPr>
                                    <m:t>3</m:t>
                                  </m:r>
                                </m:e>
                                <m:sup>
                                  <m:r>
                                    <a:rPr lang="ru-RU" sz="2800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ru-RU" sz="2800" i="1">
                                  <a:latin typeface="Cambria Math"/>
                                </a:rPr>
                                <m:t>∙2)</m:t>
                              </m:r>
                            </m:e>
                            <m:sup>
                              <m:r>
                                <a:rPr lang="ru-RU" sz="2800" i="1">
                                  <a:latin typeface="Cambria Math"/>
                                </a:rPr>
                                <m:t>𝑛</m:t>
                              </m:r>
                              <m:r>
                                <a:rPr lang="ru-RU" sz="2800" i="1">
                                  <a:latin typeface="Cambria Math"/>
                                </a:rPr>
                                <m:t>+3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ru-RU" sz="28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ru-RU" sz="2800" i="1">
                                  <a:latin typeface="Cambria Math"/>
                                </a:rPr>
                                <m:t>3</m:t>
                              </m:r>
                            </m:e>
                            <m:sup>
                              <m:r>
                                <a:rPr lang="ru-RU" sz="2800" i="1">
                                  <a:latin typeface="Cambria Math"/>
                                </a:rPr>
                                <m:t>2</m:t>
                              </m:r>
                              <m:r>
                                <a:rPr lang="ru-RU" sz="2800" i="1">
                                  <a:latin typeface="Cambria Math"/>
                                </a:rPr>
                                <m:t>𝑛</m:t>
                              </m:r>
                              <m:r>
                                <a:rPr lang="ru-RU" sz="2800" i="1">
                                  <a:latin typeface="Cambria Math"/>
                                </a:rPr>
                                <m:t>+5</m:t>
                              </m:r>
                            </m:sup>
                          </m:sSup>
                          <m:r>
                            <a:rPr lang="ru-RU" sz="2800" i="1">
                              <a:latin typeface="Cambria Math"/>
                            </a:rPr>
                            <m:t>∙</m:t>
                          </m:r>
                          <m:sSup>
                            <m:sSupPr>
                              <m:ctrlPr>
                                <a:rPr lang="ru-RU" sz="28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ru-RU" sz="2800" i="1">
                                  <a:latin typeface="Cambria Math"/>
                                </a:rPr>
                                <m:t>2</m:t>
                              </m:r>
                            </m:e>
                            <m:sup>
                              <m:r>
                                <a:rPr lang="ru-RU" sz="2800" i="1">
                                  <a:latin typeface="Cambria Math"/>
                                </a:rPr>
                                <m:t>𝑛</m:t>
                              </m:r>
                              <m:r>
                                <a:rPr lang="ru-RU" sz="2800" i="1">
                                  <a:latin typeface="Cambria Math"/>
                                </a:rPr>
                                <m:t>−2</m:t>
                              </m:r>
                            </m:sup>
                          </m:sSup>
                        </m:den>
                      </m:f>
                      <m:r>
                        <a:rPr lang="ru-RU" sz="2800" i="1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9" name="Прямоугольник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2040" y="2771525"/>
                <a:ext cx="2439001" cy="1153073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Прямоугольник 10"/>
              <p:cNvSpPr/>
              <p:nvPr/>
            </p:nvSpPr>
            <p:spPr>
              <a:xfrm>
                <a:off x="139171" y="3924598"/>
                <a:ext cx="2806474" cy="105695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ru-RU" sz="2800" i="1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ru-RU" sz="28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ru-RU" sz="2800" i="1">
                                  <a:latin typeface="Cambria Math"/>
                                </a:rPr>
                                <m:t>3</m:t>
                              </m:r>
                            </m:e>
                            <m:sup>
                              <m:r>
                                <a:rPr lang="ru-RU" sz="2800" i="1">
                                  <a:latin typeface="Cambria Math"/>
                                </a:rPr>
                                <m:t>2</m:t>
                              </m:r>
                              <m:r>
                                <a:rPr lang="ru-RU" sz="2800" i="1">
                                  <a:latin typeface="Cambria Math"/>
                                </a:rPr>
                                <m:t>𝑛</m:t>
                              </m:r>
                              <m:r>
                                <a:rPr lang="ru-RU" sz="2800" i="1">
                                  <a:latin typeface="Cambria Math"/>
                                </a:rPr>
                                <m:t>+6</m:t>
                              </m:r>
                            </m:sup>
                          </m:sSup>
                          <m:r>
                            <a:rPr lang="ru-RU" sz="2800" i="1">
                              <a:latin typeface="Cambria Math"/>
                            </a:rPr>
                            <m:t>∙</m:t>
                          </m:r>
                          <m:sSup>
                            <m:sSupPr>
                              <m:ctrlPr>
                                <a:rPr lang="ru-RU" sz="28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ru-RU" sz="2800" i="1">
                                  <a:latin typeface="Cambria Math"/>
                                </a:rPr>
                                <m:t>2</m:t>
                              </m:r>
                            </m:e>
                            <m:sup>
                              <m:r>
                                <a:rPr lang="ru-RU" sz="2800" i="1">
                                  <a:latin typeface="Cambria Math"/>
                                </a:rPr>
                                <m:t>𝑛</m:t>
                              </m:r>
                              <m:r>
                                <a:rPr lang="ru-RU" sz="2800" i="1">
                                  <a:latin typeface="Cambria Math"/>
                                </a:rPr>
                                <m:t>+3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ru-RU" sz="28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ru-RU" sz="2800" i="1">
                                  <a:latin typeface="Cambria Math"/>
                                </a:rPr>
                                <m:t>3</m:t>
                              </m:r>
                            </m:e>
                            <m:sup>
                              <m:r>
                                <a:rPr lang="ru-RU" sz="2800" i="1">
                                  <a:latin typeface="Cambria Math"/>
                                </a:rPr>
                                <m:t>2</m:t>
                              </m:r>
                              <m:r>
                                <a:rPr lang="ru-RU" sz="2800" i="1">
                                  <a:latin typeface="Cambria Math"/>
                                </a:rPr>
                                <m:t>𝑛</m:t>
                              </m:r>
                              <m:r>
                                <a:rPr lang="ru-RU" sz="2800" i="1">
                                  <a:latin typeface="Cambria Math"/>
                                </a:rPr>
                                <m:t>+5</m:t>
                              </m:r>
                            </m:sup>
                          </m:sSup>
                          <m:r>
                            <a:rPr lang="ru-RU" sz="2800" i="1">
                              <a:latin typeface="Cambria Math"/>
                            </a:rPr>
                            <m:t>∙</m:t>
                          </m:r>
                          <m:sSup>
                            <m:sSupPr>
                              <m:ctrlPr>
                                <a:rPr lang="ru-RU" sz="28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ru-RU" sz="2800" i="1">
                                  <a:latin typeface="Cambria Math"/>
                                </a:rPr>
                                <m:t>2</m:t>
                              </m:r>
                            </m:e>
                            <m:sup>
                              <m:r>
                                <a:rPr lang="ru-RU" sz="2800" i="1">
                                  <a:latin typeface="Cambria Math"/>
                                </a:rPr>
                                <m:t>𝑛</m:t>
                              </m:r>
                              <m:r>
                                <a:rPr lang="ru-RU" sz="2800" i="1">
                                  <a:latin typeface="Cambria Math"/>
                                </a:rPr>
                                <m:t>−2</m:t>
                              </m:r>
                            </m:sup>
                          </m:sSup>
                        </m:den>
                      </m:f>
                      <m:r>
                        <a:rPr lang="ru-RU" sz="2800" i="1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11" name="Прямоугольник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171" y="3924598"/>
                <a:ext cx="2806474" cy="1056956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Прямоугольник 11"/>
              <p:cNvSpPr/>
              <p:nvPr/>
            </p:nvSpPr>
            <p:spPr>
              <a:xfrm>
                <a:off x="2711556" y="4176942"/>
                <a:ext cx="5112425" cy="61824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3200" i="1">
                              <a:effectLst/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ru-RU" sz="3200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3</m:t>
                          </m:r>
                        </m:e>
                        <m:sup>
                          <m:r>
                            <a:rPr lang="ru-RU" sz="3200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2</m:t>
                          </m:r>
                          <m:r>
                            <a:rPr lang="ru-RU" sz="3200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𝑛</m:t>
                          </m:r>
                          <m:r>
                            <a:rPr lang="ru-RU" sz="3200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+6−(2</m:t>
                          </m:r>
                          <m:r>
                            <a:rPr lang="ru-RU" sz="3200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𝑛</m:t>
                          </m:r>
                          <m:r>
                            <a:rPr lang="ru-RU" sz="3200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+5)</m:t>
                          </m:r>
                        </m:sup>
                      </m:sSup>
                      <m:r>
                        <a:rPr lang="ru-RU" sz="3200" i="1">
                          <a:effectLst/>
                          <a:latin typeface="Cambria Math"/>
                          <a:ea typeface="Calibri"/>
                          <a:cs typeface="Times New Roman"/>
                        </a:rPr>
                        <m:t>∙</m:t>
                      </m:r>
                      <m:sSup>
                        <m:sSupPr>
                          <m:ctrlPr>
                            <a:rPr lang="ru-RU" sz="3200" i="1">
                              <a:effectLst/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ru-RU" sz="3200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2</m:t>
                          </m:r>
                        </m:e>
                        <m:sup>
                          <m:r>
                            <a:rPr lang="ru-RU" sz="3200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𝑛</m:t>
                          </m:r>
                          <m:r>
                            <a:rPr lang="ru-RU" sz="3200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+3−</m:t>
                          </m:r>
                          <m:d>
                            <m:dPr>
                              <m:ctrlPr>
                                <a:rPr lang="ru-RU" sz="3200" i="1">
                                  <a:effectLst/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ru-RU" sz="3200" i="1"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𝑛</m:t>
                              </m:r>
                              <m:r>
                                <a:rPr lang="ru-RU" sz="3200" i="1"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−2</m:t>
                              </m:r>
                            </m:e>
                          </m:d>
                        </m:sup>
                      </m:sSup>
                      <m:r>
                        <a:rPr lang="ru-RU" sz="3200" i="1">
                          <a:effectLst/>
                          <a:latin typeface="Cambria Math"/>
                          <a:ea typeface="Calibri"/>
                          <a:cs typeface="Times New Roman"/>
                        </a:rPr>
                        <m:t>=</m:t>
                      </m:r>
                    </m:oMath>
                  </m:oMathPara>
                </a14:m>
                <a:endParaRPr lang="ru-RU" sz="3200" dirty="0"/>
              </a:p>
            </p:txBody>
          </p:sp>
        </mc:Choice>
        <mc:Fallback xmlns="">
          <p:sp>
            <p:nvSpPr>
              <p:cNvPr id="12" name="Прямоугольник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1556" y="4176942"/>
                <a:ext cx="5112425" cy="618246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Прямоугольник 12"/>
              <p:cNvSpPr/>
              <p:nvPr/>
            </p:nvSpPr>
            <p:spPr>
              <a:xfrm>
                <a:off x="5182941" y="4959678"/>
                <a:ext cx="1937197" cy="56925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800" i="1">
                          <a:latin typeface="Cambria Math"/>
                        </a:rPr>
                        <m:t>3∙</m:t>
                      </m:r>
                      <m:sSup>
                        <m:sSupPr>
                          <m:ctrlPr>
                            <a:rPr lang="ru-RU" sz="28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ru-RU" sz="2800" i="1">
                              <a:latin typeface="Cambria Math"/>
                            </a:rPr>
                            <m:t>2</m:t>
                          </m:r>
                        </m:e>
                        <m:sup>
                          <m:r>
                            <a:rPr lang="ru-RU" sz="2800" i="1">
                              <a:latin typeface="Cambria Math"/>
                            </a:rPr>
                            <m:t>5</m:t>
                          </m:r>
                        </m:sup>
                      </m:sSup>
                      <m:r>
                        <a:rPr lang="ru-RU" sz="2800" i="1">
                          <a:latin typeface="Cambria Math"/>
                        </a:rPr>
                        <m:t>=96</m:t>
                      </m:r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13" name="Прямоугольник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2941" y="4959678"/>
                <a:ext cx="1937197" cy="569258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Прямоугольник 13"/>
              <p:cNvSpPr/>
              <p:nvPr/>
            </p:nvSpPr>
            <p:spPr>
              <a:xfrm>
                <a:off x="802691" y="6021288"/>
                <a:ext cx="2098138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3200" i="1">
                          <a:latin typeface="Cambria Math"/>
                        </a:rPr>
                        <m:t>Ответ:96.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4" name="Прямоугольник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2691" y="6021288"/>
                <a:ext cx="2098138" cy="584775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Скругленный прямоугольник 17"/>
              <p:cNvSpPr/>
              <p:nvPr/>
            </p:nvSpPr>
            <p:spPr>
              <a:xfrm>
                <a:off x="3771946" y="1358852"/>
                <a:ext cx="2604544" cy="792088"/>
              </a:xfrm>
              <a:prstGeom prst="round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9144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2400" b="1" i="1" smtClean="0">
                              <a:solidFill>
                                <a:schemeClr val="tx1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400" b="1" i="1">
                              <a:solidFill>
                                <a:schemeClr val="tx1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en-US" sz="2400" b="1" i="1">
                              <a:solidFill>
                                <a:schemeClr val="tx1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𝒏</m:t>
                          </m:r>
                        </m:sup>
                      </m:sSup>
                      <m:r>
                        <a:rPr lang="en-US" sz="2400" b="1" i="1">
                          <a:solidFill>
                            <a:schemeClr val="tx1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:</m:t>
                      </m:r>
                      <m:sSup>
                        <m:sSupPr>
                          <m:ctrlPr>
                            <a:rPr lang="ru-RU" sz="2400" b="1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400" b="1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en-US" sz="2400" b="1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𝒎</m:t>
                          </m:r>
                        </m:sup>
                      </m:sSup>
                      <m:r>
                        <a:rPr lang="en-US" sz="2400" b="1" i="1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b="1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400" b="1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en-US" sz="2400" b="1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𝒎</m:t>
                          </m:r>
                          <m:r>
                            <a:rPr lang="en-US" sz="2400" b="1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2400" b="1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𝒏</m:t>
                          </m:r>
                        </m:sup>
                      </m:sSup>
                    </m:oMath>
                  </m:oMathPara>
                </a14:m>
                <a:endParaRPr lang="ru-RU" sz="1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8" name="Скругленный прямоугольник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1946" y="1358852"/>
                <a:ext cx="2604544" cy="792088"/>
              </a:xfrm>
              <a:prstGeom prst="round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Прямоугольник 18"/>
              <p:cNvSpPr/>
              <p:nvPr/>
            </p:nvSpPr>
            <p:spPr>
              <a:xfrm>
                <a:off x="368028" y="2348880"/>
                <a:ext cx="2032928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3200" b="0" i="1" smtClean="0">
                          <a:latin typeface="Cambria Math"/>
                        </a:rPr>
                        <m:t>Решение: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9" name="Прямоугольник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028" y="2348880"/>
                <a:ext cx="2032928" cy="584775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Прямоугольник 14"/>
              <p:cNvSpPr/>
              <p:nvPr/>
            </p:nvSpPr>
            <p:spPr>
              <a:xfrm>
                <a:off x="368028" y="4981554"/>
                <a:ext cx="4942700" cy="59041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3200" i="1" smtClean="0">
                              <a:effectLst/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effectLst/>
                              <a:latin typeface="Cambria Math"/>
                            </a:rPr>
                            <m:t>=</m:t>
                          </m:r>
                          <m:r>
                            <a:rPr lang="ru-RU" sz="3200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3</m:t>
                          </m:r>
                        </m:e>
                        <m:sup>
                          <m:r>
                            <a:rPr lang="ru-RU" sz="3200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2</m:t>
                          </m:r>
                          <m:r>
                            <a:rPr lang="ru-RU" sz="3200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𝑛</m:t>
                          </m:r>
                          <m:r>
                            <a:rPr lang="ru-RU" sz="3200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+6−2</m:t>
                          </m:r>
                          <m:r>
                            <a:rPr lang="ru-RU" sz="3200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𝑛</m:t>
                          </m:r>
                          <m:r>
                            <a:rPr lang="en-US" sz="3200" b="0" i="1" smtClean="0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−</m:t>
                          </m:r>
                          <m:r>
                            <a:rPr lang="ru-RU" sz="3200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5</m:t>
                          </m:r>
                        </m:sup>
                      </m:sSup>
                      <m:r>
                        <a:rPr lang="ru-RU" sz="3200" i="1">
                          <a:effectLst/>
                          <a:latin typeface="Cambria Math"/>
                          <a:ea typeface="Calibri"/>
                          <a:cs typeface="Times New Roman"/>
                        </a:rPr>
                        <m:t>∙</m:t>
                      </m:r>
                      <m:sSup>
                        <m:sSupPr>
                          <m:ctrlPr>
                            <a:rPr lang="ru-RU" sz="3200" i="1">
                              <a:effectLst/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ru-RU" sz="3200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2</m:t>
                          </m:r>
                        </m:e>
                        <m:sup>
                          <m:r>
                            <a:rPr lang="ru-RU" sz="3200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𝑛</m:t>
                          </m:r>
                          <m:r>
                            <a:rPr lang="ru-RU" sz="3200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+3−</m:t>
                          </m:r>
                          <m:r>
                            <a:rPr lang="en-US" sz="3200" b="0" i="1" smtClean="0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𝑛</m:t>
                          </m:r>
                          <m:r>
                            <a:rPr lang="en-US" sz="3200" b="0" i="1" smtClean="0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+2</m:t>
                          </m:r>
                        </m:sup>
                      </m:sSup>
                      <m:r>
                        <a:rPr lang="ru-RU" sz="3200" i="1">
                          <a:effectLst/>
                          <a:latin typeface="Cambria Math"/>
                          <a:ea typeface="Calibri"/>
                          <a:cs typeface="Times New Roman"/>
                        </a:rPr>
                        <m:t>=</m:t>
                      </m:r>
                    </m:oMath>
                  </m:oMathPara>
                </a14:m>
                <a:endParaRPr lang="ru-RU" sz="3600" dirty="0"/>
              </a:p>
            </p:txBody>
          </p:sp>
        </mc:Choice>
        <mc:Fallback xmlns="">
          <p:sp>
            <p:nvSpPr>
              <p:cNvPr id="15" name="Прямоугольник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028" y="4981554"/>
                <a:ext cx="4942700" cy="590418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86819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9" grpId="0"/>
      <p:bldP spid="11" grpId="0"/>
      <p:bldP spid="12" grpId="0"/>
      <p:bldP spid="13" grpId="0"/>
      <p:bldP spid="14" grpId="0"/>
      <p:bldP spid="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2" name="Заголовок 1"/>
              <p:cNvSpPr>
                <a:spLocks noGrp="1"/>
              </p:cNvSpPr>
              <p:nvPr>
                <p:ph type="title"/>
              </p:nvPr>
            </p:nvSpPr>
            <p:spPr>
              <a:xfrm>
                <a:off x="287636" y="188640"/>
                <a:ext cx="8748464" cy="654032"/>
              </a:xfrm>
            </p:spPr>
            <p:txBody>
              <a:bodyPr>
                <a:noAutofit/>
              </a:bodyPr>
              <a:lstStyle/>
              <a:p>
                <a:pPr algn="l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32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br>
                  <a:rPr lang="en-US" sz="32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32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№</a:t>
                </a:r>
                <a:r>
                  <a:rPr lang="en-US" sz="32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ru-RU" sz="32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1. </a:t>
                </a:r>
                <a:r>
                  <a:rPr lang="ru-RU" sz="3200" b="1" dirty="0" smtClean="0">
                    <a:latin typeface="Times New Roman" panose="02020603050405020304" pitchFamily="18" charset="0"/>
                    <a:ea typeface="Calibri"/>
                    <a:cs typeface="Times New Roman" panose="02020603050405020304" pitchFamily="18" charset="0"/>
                  </a:rPr>
                  <a:t>Упростите</a:t>
                </a:r>
                <a:r>
                  <a:rPr lang="ru-RU" sz="3200" dirty="0" smtClean="0">
                    <a:latin typeface="Times New Roman" panose="02020603050405020304" pitchFamily="18" charset="0"/>
                    <a:ea typeface="Calibri"/>
                    <a:cs typeface="Times New Roman" panose="02020603050405020304" pitchFamily="18" charset="0"/>
                  </a:rPr>
                  <a:t> </a:t>
                </a:r>
                <a:r>
                  <a:rPr lang="ru-RU" sz="3200" b="1" dirty="0" smtClean="0">
                    <a:latin typeface="Times New Roman" panose="02020603050405020304" pitchFamily="18" charset="0"/>
                    <a:ea typeface="Calibri"/>
                    <a:cs typeface="Times New Roman" panose="02020603050405020304" pitchFamily="18" charset="0"/>
                  </a:rPr>
                  <a:t>выражение</a:t>
                </a:r>
                <a:r>
                  <a:rPr lang="ru-RU" sz="3200" dirty="0" smtClean="0">
                    <a:latin typeface="Times New Roman" panose="02020603050405020304" pitchFamily="18" charset="0"/>
                    <a:ea typeface="Calibri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32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ru-RU" sz="3200" i="1" smtClean="0">
                                <a:effectLst/>
                                <a:latin typeface="Cambria Math"/>
                                <a:cs typeface="Times New Roman"/>
                              </a:rPr>
                            </m:ctrlPr>
                          </m:radPr>
                          <m:deg/>
                          <m:e>
                            <m:rad>
                              <m:radPr>
                                <m:degHide m:val="on"/>
                                <m:ctrlPr>
                                  <a:rPr lang="ru-RU" sz="3200" i="1" smtClean="0">
                                    <a:effectLst/>
                                    <a:latin typeface="Cambria Math"/>
                                    <a:cs typeface="Times New Roman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ru-RU" sz="3200" b="0" i="1" smtClean="0">
                                    <a:effectLst/>
                                    <a:latin typeface="Cambria Math"/>
                                    <a:cs typeface="Times New Roman"/>
                                  </a:rPr>
                                  <m:t>10</m:t>
                                </m:r>
                              </m:e>
                            </m:rad>
                            <m:r>
                              <a:rPr lang="ru-RU" sz="3200" b="0" i="1" smtClean="0">
                                <a:effectLst/>
                                <a:latin typeface="Cambria Math"/>
                                <a:cs typeface="Times New Roman"/>
                              </a:rPr>
                              <m:t>−2</m:t>
                            </m:r>
                          </m:e>
                        </m:rad>
                        <m:r>
                          <a:rPr lang="ru-RU" sz="3200" i="1" smtClean="0">
                            <a:effectLst/>
                            <a:latin typeface="Cambria Math"/>
                            <a:ea typeface="Cambria Math"/>
                            <a:cs typeface="Times New Roman"/>
                          </a:rPr>
                          <m:t>∙</m:t>
                        </m:r>
                        <m:rad>
                          <m:radPr>
                            <m:degHide m:val="on"/>
                            <m:ctrlPr>
                              <a:rPr lang="ru-RU" sz="3200" i="1" smtClean="0">
                                <a:effectLst/>
                                <a:latin typeface="Cambria Math"/>
                                <a:ea typeface="Cambria Math"/>
                                <a:cs typeface="Times New Roman"/>
                              </a:rPr>
                            </m:ctrlPr>
                          </m:radPr>
                          <m:deg/>
                          <m:e>
                            <m:rad>
                              <m:radPr>
                                <m:degHide m:val="on"/>
                                <m:ctrlPr>
                                  <a:rPr lang="ru-RU" sz="3200" i="1" smtClean="0">
                                    <a:effectLst/>
                                    <a:latin typeface="Cambria Math"/>
                                    <a:ea typeface="Cambria Math"/>
                                    <a:cs typeface="Times New Roman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ru-RU" sz="3200" b="0" i="1" smtClean="0">
                                    <a:effectLst/>
                                    <a:latin typeface="Cambria Math"/>
                                    <a:ea typeface="Cambria Math"/>
                                    <a:cs typeface="Times New Roman"/>
                                  </a:rPr>
                                  <m:t>10</m:t>
                                </m:r>
                              </m:e>
                            </m:rad>
                            <m:r>
                              <a:rPr lang="ru-RU" sz="3200" b="0" i="1" smtClean="0">
                                <a:effectLst/>
                                <a:latin typeface="Cambria Math"/>
                                <a:ea typeface="Cambria Math"/>
                                <a:cs typeface="Times New Roman"/>
                              </a:rPr>
                              <m:t>+2</m:t>
                            </m:r>
                          </m:e>
                        </m:rad>
                      </m:num>
                      <m:den>
                        <m:rad>
                          <m:radPr>
                            <m:degHide m:val="on"/>
                            <m:ctrlPr>
                              <a:rPr lang="en-US" sz="3200" i="1" smtClean="0">
                                <a:effectLst/>
                                <a:latin typeface="Cambria Math"/>
                                <a:cs typeface="Times New Roman"/>
                              </a:rPr>
                            </m:ctrlPr>
                          </m:radPr>
                          <m:deg/>
                          <m:e>
                            <m:r>
                              <a:rPr lang="ru-RU" sz="3200" b="0" i="1" smtClean="0">
                                <a:effectLst/>
                                <a:latin typeface="Cambria Math"/>
                                <a:cs typeface="Times New Roman"/>
                              </a:rPr>
                              <m:t>24</m:t>
                            </m:r>
                          </m:e>
                        </m:rad>
                      </m:den>
                    </m:f>
                    <m:r>
                      <a:rPr lang="en-US" sz="3200" b="0" i="0" smtClean="0">
                        <a:effectLst/>
                        <a:latin typeface="Cambria Math"/>
                        <a:ea typeface="Calibri"/>
                        <a:cs typeface="Times New Roman"/>
                      </a:rPr>
                      <m:t>.</m:t>
                    </m:r>
                  </m:oMath>
                </a14:m>
                <a:endParaRPr lang="ru-RU" sz="3200" dirty="0">
                  <a:latin typeface="Times New Roman" panose="02020603050405020304" pitchFamily="18" charset="0"/>
                  <a:ea typeface="Calibri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2" name="Заголовок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287636" y="188640"/>
                <a:ext cx="8748464" cy="654032"/>
              </a:xfrm>
              <a:blipFill rotWithShape="1">
                <a:blip r:embed="rId2"/>
                <a:stretch>
                  <a:fillRect l="-1742" b="-8037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368028" y="2831560"/>
                <a:ext cx="3078792" cy="10114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24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ru-RU" sz="240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ad>
                                <m:radPr>
                                  <m:degHide m:val="on"/>
                                  <m:ctrlPr>
                                    <a:rPr lang="ru-RU" sz="240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2400" b="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10</m:t>
                                  </m:r>
                                </m:e>
                              </m:rad>
                              <m: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−2</m:t>
                              </m:r>
                            </m:e>
                          </m:rad>
                          <m:r>
                            <a:rPr lang="ru-RU" sz="2400" i="1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∙</m:t>
                          </m:r>
                          <m:rad>
                            <m:radPr>
                              <m:degHide m:val="on"/>
                              <m:ctrlPr>
                                <a:rPr lang="ru-RU" sz="240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radPr>
                            <m:deg/>
                            <m:e>
                              <m:rad>
                                <m:radPr>
                                  <m:degHide m:val="on"/>
                                  <m:ctrlPr>
                                    <a:rPr lang="ru-RU" sz="240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2400" b="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10</m:t>
                                  </m:r>
                                </m:e>
                              </m:rad>
                              <m: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+2</m:t>
                              </m:r>
                            </m:e>
                          </m:rad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40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24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ru-RU" sz="24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028" y="2831560"/>
                <a:ext cx="3078792" cy="1011431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Прямоугольник 8"/>
              <p:cNvSpPr/>
              <p:nvPr/>
            </p:nvSpPr>
            <p:spPr>
              <a:xfrm>
                <a:off x="3212351" y="2638971"/>
                <a:ext cx="4034951" cy="125823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ru-RU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ru-RU" sz="240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d>
                                <m:dPr>
                                  <m:ctrlPr>
                                    <a:rPr lang="ru-RU" sz="240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ad>
                                    <m:radPr>
                                      <m:degHide m:val="on"/>
                                      <m:ctrlPr>
                                        <a:rPr lang="ru-RU" sz="2400" i="1" smtClean="0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2400" b="0" i="1" smtClean="0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10</m:t>
                                      </m:r>
                                    </m:e>
                                  </m:rad>
                                  <m:r>
                                    <a:rPr lang="en-US" sz="2400" b="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−2</m:t>
                                  </m:r>
                                </m:e>
                              </m:d>
                              <m:r>
                                <a:rPr lang="ru-RU" sz="240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∙</m:t>
                              </m:r>
                              <m:d>
                                <m:dPr>
                                  <m:ctrlPr>
                                    <a:rPr lang="ru-RU" sz="240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ad>
                                    <m:radPr>
                                      <m:degHide m:val="on"/>
                                      <m:ctrlPr>
                                        <a:rPr lang="ru-RU" sz="2400" i="1" smtClean="0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2400" b="0" i="1" smtClean="0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10</m:t>
                                      </m:r>
                                    </m:e>
                                  </m:rad>
                                  <m:r>
                                    <a:rPr lang="en-US" sz="2400" b="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+2</m:t>
                                  </m:r>
                                </m:e>
                              </m:d>
                            </m:e>
                          </m:rad>
                        </m:num>
                        <m:den>
                          <m:rad>
                            <m:radPr>
                              <m:degHide m:val="on"/>
                              <m:ctrlPr>
                                <a:rPr lang="ru-RU" sz="240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24</m:t>
                              </m:r>
                            </m:e>
                          </m:rad>
                        </m:den>
                      </m:f>
                      <m:r>
                        <a:rPr lang="ru-RU" sz="2400" i="1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ru-RU" sz="24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9" name="Прямоугольник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2351" y="2638971"/>
                <a:ext cx="4034951" cy="125823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Прямоугольник 13"/>
              <p:cNvSpPr/>
              <p:nvPr/>
            </p:nvSpPr>
            <p:spPr>
              <a:xfrm>
                <a:off x="802691" y="6021288"/>
                <a:ext cx="2183098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320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Ответ:</m:t>
                      </m:r>
                      <m:r>
                        <a:rPr lang="en-US" sz="3200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0,5</m:t>
                      </m:r>
                      <m:r>
                        <a:rPr lang="ru-RU" sz="3200" i="1">
                          <a:solidFill>
                            <a:prstClr val="black"/>
                          </a:solidFill>
                          <a:latin typeface="Cambria Math"/>
                        </a:rPr>
                        <m:t>.</m:t>
                      </m:r>
                    </m:oMath>
                  </m:oMathPara>
                </a14:m>
                <a:endParaRPr lang="ru-RU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4" name="Прямоугольник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2691" y="6021288"/>
                <a:ext cx="2183098" cy="58477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Скругленный прямоугольник 14"/>
              <p:cNvSpPr/>
              <p:nvPr/>
            </p:nvSpPr>
            <p:spPr>
              <a:xfrm>
                <a:off x="179656" y="1268760"/>
                <a:ext cx="2448272" cy="792088"/>
              </a:xfrm>
              <a:prstGeom prst="round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9144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sz="2400" b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𝐚</m:t>
                          </m:r>
                          <m:r>
                            <a:rPr lang="en-US" sz="2400" b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en-US" sz="2400" b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𝐛</m:t>
                          </m:r>
                        </m:e>
                      </m:rad>
                      <m:r>
                        <a:rPr lang="en-US" sz="2400" b="1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400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sz="2400" b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𝐚</m:t>
                          </m:r>
                        </m:e>
                      </m:rad>
                      <m:r>
                        <a:rPr lang="en-US" sz="2400" b="1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rad>
                        <m:radPr>
                          <m:degHide m:val="on"/>
                          <m:ctrlPr>
                            <a:rPr lang="en-US" sz="2400" b="1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sz="2400" b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𝐛</m:t>
                          </m:r>
                        </m:e>
                      </m:rad>
                    </m:oMath>
                  </m:oMathPara>
                </a14:m>
                <a:endParaRPr lang="ru-RU" sz="1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Скругленный прямоугольник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656" y="1268760"/>
                <a:ext cx="2448272" cy="792088"/>
              </a:xfrm>
              <a:prstGeom prst="round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Скругленный прямоугольник 15"/>
              <p:cNvSpPr/>
              <p:nvPr/>
            </p:nvSpPr>
            <p:spPr>
              <a:xfrm>
                <a:off x="2857117" y="1268760"/>
                <a:ext cx="1980754" cy="1129952"/>
              </a:xfrm>
              <a:prstGeom prst="round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914400"/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ru-RU" sz="32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ru-RU" sz="3200" b="1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32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𝒂</m:t>
                            </m:r>
                          </m:num>
                          <m:den>
                            <m:r>
                              <a:rPr lang="en-US" sz="32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𝒃</m:t>
                            </m:r>
                          </m:den>
                        </m:f>
                      </m:e>
                    </m:rad>
                  </m:oMath>
                </a14:m>
                <a:r>
                  <a:rPr lang="en-US" sz="32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dirty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3200" b="1" i="1" dirty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3200" b="1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</m:rad>
                      </m:num>
                      <m:den>
                        <m:rad>
                          <m:radPr>
                            <m:degHide m:val="on"/>
                            <m:ctrlPr>
                              <a:rPr lang="en-US" sz="3200" b="1" i="1" dirty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3200" b="1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sz="32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ru-RU" sz="12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Скругленный прямоугольник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7117" y="1268760"/>
                <a:ext cx="1980754" cy="1129952"/>
              </a:xfrm>
              <a:prstGeom prst="round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Скругленный прямоугольник 16"/>
              <p:cNvSpPr/>
              <p:nvPr/>
            </p:nvSpPr>
            <p:spPr>
              <a:xfrm>
                <a:off x="5208991" y="1473696"/>
                <a:ext cx="3748477" cy="720080"/>
              </a:xfrm>
              <a:prstGeom prst="round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lvl="0">
                  <a:lnSpc>
                    <a:spcPct val="115000"/>
                  </a:lnSpc>
                  <a:spcAft>
                    <a:spcPts val="10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400" b="1" i="1" smtClean="0">
                          <a:solidFill>
                            <a:prstClr val="black"/>
                          </a:solidFill>
                          <a:latin typeface="Cambria Math"/>
                          <a:ea typeface="Calibri"/>
                          <a:cs typeface="Times New Roman"/>
                        </a:rPr>
                        <m:t> </m:t>
                      </m:r>
                      <m:d>
                        <m:dPr>
                          <m:ctrlPr>
                            <a:rPr lang="ru-RU" sz="2400" b="1" i="1">
                              <a:solidFill>
                                <a:prstClr val="black"/>
                              </a:solidFill>
                              <a:latin typeface="Cambria Math"/>
                              <a:ea typeface="Calibri"/>
                              <a:cs typeface="Times New Roman"/>
                            </a:rPr>
                          </m:ctrlPr>
                        </m:dPr>
                        <m:e>
                          <m:r>
                            <a:rPr lang="ru-RU" sz="2400" b="1" i="1">
                              <a:solidFill>
                                <a:prstClr val="black"/>
                              </a:solidFill>
                              <a:latin typeface="Cambria Math"/>
                              <a:ea typeface="Calibri"/>
                              <a:cs typeface="Times New Roman"/>
                            </a:rPr>
                            <m:t>𝒂</m:t>
                          </m:r>
                          <m:r>
                            <a:rPr lang="ru-RU" sz="2400" b="1" i="1">
                              <a:solidFill>
                                <a:prstClr val="black"/>
                              </a:solidFill>
                              <a:latin typeface="Cambria Math"/>
                              <a:ea typeface="Calibri"/>
                              <a:cs typeface="Times New Roman"/>
                            </a:rPr>
                            <m:t>−</m:t>
                          </m:r>
                          <m:r>
                            <a:rPr lang="ru-RU" sz="2400" b="1" i="1">
                              <a:solidFill>
                                <a:prstClr val="black"/>
                              </a:solidFill>
                              <a:latin typeface="Cambria Math"/>
                              <a:ea typeface="Calibri"/>
                              <a:cs typeface="Times New Roman"/>
                            </a:rPr>
                            <m:t>𝒃</m:t>
                          </m:r>
                        </m:e>
                      </m:d>
                      <m:d>
                        <m:dPr>
                          <m:ctrlPr>
                            <a:rPr lang="ru-RU" sz="2400" b="1" i="1">
                              <a:solidFill>
                                <a:prstClr val="black"/>
                              </a:solidFill>
                              <a:latin typeface="Cambria Math"/>
                              <a:ea typeface="Calibri"/>
                              <a:cs typeface="Times New Roman"/>
                            </a:rPr>
                          </m:ctrlPr>
                        </m:dPr>
                        <m:e>
                          <m:r>
                            <a:rPr lang="ru-RU" sz="2400" b="1" i="1">
                              <a:solidFill>
                                <a:prstClr val="black"/>
                              </a:solidFill>
                              <a:latin typeface="Cambria Math"/>
                              <a:ea typeface="Calibri"/>
                              <a:cs typeface="Times New Roman"/>
                            </a:rPr>
                            <m:t>𝒂</m:t>
                          </m:r>
                          <m:r>
                            <a:rPr lang="ru-RU" sz="2400" b="1" i="1">
                              <a:solidFill>
                                <a:prstClr val="black"/>
                              </a:solidFill>
                              <a:latin typeface="Cambria Math"/>
                              <a:ea typeface="Calibri"/>
                              <a:cs typeface="Times New Roman"/>
                            </a:rPr>
                            <m:t>+</m:t>
                          </m:r>
                          <m:r>
                            <a:rPr lang="ru-RU" sz="2400" b="1" i="1">
                              <a:solidFill>
                                <a:prstClr val="black"/>
                              </a:solidFill>
                              <a:latin typeface="Cambria Math"/>
                              <a:ea typeface="Calibri"/>
                              <a:cs typeface="Times New Roman"/>
                            </a:rPr>
                            <m:t>𝒃</m:t>
                          </m:r>
                        </m:e>
                      </m:d>
                      <m:r>
                        <a:rPr lang="ru-RU" sz="2400" b="1" i="1" smtClean="0">
                          <a:solidFill>
                            <a:prstClr val="black"/>
                          </a:solidFill>
                          <a:latin typeface="Cambria Math"/>
                          <a:ea typeface="Calibri"/>
                          <a:cs typeface="Times New Roman"/>
                        </a:rPr>
                        <m:t>=</m:t>
                      </m:r>
                      <m:sSup>
                        <m:sSupPr>
                          <m:ctrlPr>
                            <a:rPr lang="ru-RU" sz="2400" b="1" i="1" smtClean="0">
                              <a:solidFill>
                                <a:prstClr val="black"/>
                              </a:solidFill>
                              <a:latin typeface="Cambria Math"/>
                              <a:cs typeface="Times New Roman"/>
                            </a:rPr>
                          </m:ctrlPr>
                        </m:sSupPr>
                        <m:e>
                          <m:r>
                            <a:rPr lang="en-US" sz="2400" b="1" i="1" smtClean="0">
                              <a:solidFill>
                                <a:prstClr val="black"/>
                              </a:solidFill>
                              <a:latin typeface="Cambria Math"/>
                              <a:cs typeface="Times New Roman"/>
                            </a:rPr>
                            <m:t>𝒂</m:t>
                          </m:r>
                        </m:e>
                        <m:sup>
                          <m:r>
                            <a:rPr lang="en-US" sz="2400" b="1" i="1" smtClean="0">
                              <a:solidFill>
                                <a:prstClr val="black"/>
                              </a:solidFill>
                              <a:latin typeface="Cambria Math"/>
                              <a:cs typeface="Times New Roman"/>
                            </a:rPr>
                            <m:t>𝟐</m:t>
                          </m:r>
                        </m:sup>
                      </m:sSup>
                      <m:r>
                        <a:rPr lang="en-US" sz="2400" b="1" i="1" smtClean="0">
                          <a:solidFill>
                            <a:prstClr val="black"/>
                          </a:solidFill>
                          <a:latin typeface="Cambria Math"/>
                          <a:cs typeface="Times New Roman"/>
                        </a:rPr>
                        <m:t>−</m:t>
                      </m:r>
                      <m:sSup>
                        <m:sSupPr>
                          <m:ctrlPr>
                            <a:rPr lang="en-US" sz="2400" b="1" i="1" smtClean="0">
                              <a:solidFill>
                                <a:prstClr val="black"/>
                              </a:solidFill>
                              <a:latin typeface="Cambria Math"/>
                              <a:cs typeface="Times New Roman"/>
                            </a:rPr>
                          </m:ctrlPr>
                        </m:sSupPr>
                        <m:e>
                          <m:r>
                            <a:rPr lang="en-US" sz="2400" b="1" i="1" smtClean="0">
                              <a:solidFill>
                                <a:prstClr val="black"/>
                              </a:solidFill>
                              <a:latin typeface="Cambria Math"/>
                              <a:cs typeface="Times New Roman"/>
                            </a:rPr>
                            <m:t>𝒃</m:t>
                          </m:r>
                        </m:e>
                        <m:sup>
                          <m:r>
                            <a:rPr lang="en-US" sz="2400" b="1" i="1" smtClean="0">
                              <a:solidFill>
                                <a:prstClr val="black"/>
                              </a:solidFill>
                              <a:latin typeface="Cambria Math"/>
                              <a:cs typeface="Times New Roman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ru-RU" sz="2400" b="1" dirty="0">
                  <a:solidFill>
                    <a:prstClr val="black"/>
                  </a:solidFill>
                  <a:latin typeface="Times New Roman" panose="02020603050405020304" pitchFamily="18" charset="0"/>
                  <a:ea typeface="Calibri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7" name="Скругленный прямоугольник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8991" y="1473696"/>
                <a:ext cx="3748477" cy="720080"/>
              </a:xfrm>
              <a:prstGeom prst="round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Прямоугольник 18"/>
              <p:cNvSpPr/>
              <p:nvPr/>
            </p:nvSpPr>
            <p:spPr>
              <a:xfrm>
                <a:off x="7100984" y="2797640"/>
                <a:ext cx="1893275" cy="107927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28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ru-RU" sz="280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800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10−4</m:t>
                              </m:r>
                            </m:e>
                          </m:rad>
                        </m:num>
                        <m:den>
                          <m:rad>
                            <m:radPr>
                              <m:degHide m:val="on"/>
                              <m:ctrlPr>
                                <a:rPr lang="ru-RU" sz="280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800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24</m:t>
                              </m:r>
                            </m:e>
                          </m:rad>
                        </m:den>
                      </m:f>
                      <m:r>
                        <a:rPr lang="ru-RU" sz="2800" i="1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ru-RU" sz="28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9" name="Прямоугольник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0984" y="2797640"/>
                <a:ext cx="1893275" cy="1079270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Прямоугольник 19"/>
              <p:cNvSpPr/>
              <p:nvPr/>
            </p:nvSpPr>
            <p:spPr>
              <a:xfrm>
                <a:off x="368028" y="4029310"/>
                <a:ext cx="1634743" cy="107927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ru-RU" sz="28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ru-RU" sz="280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800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6</m:t>
                              </m:r>
                            </m:e>
                          </m:rad>
                        </m:num>
                        <m:den>
                          <m:rad>
                            <m:radPr>
                              <m:degHide m:val="on"/>
                              <m:ctrlPr>
                                <a:rPr lang="ru-RU" sz="280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800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24</m:t>
                              </m:r>
                            </m:e>
                          </m:rad>
                        </m:den>
                      </m:f>
                      <m:r>
                        <a:rPr lang="ru-RU" sz="2800" i="1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ru-RU" sz="28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20" name="Прямоугольник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028" y="4029310"/>
                <a:ext cx="1634743" cy="1079270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Прямоугольник 20"/>
              <p:cNvSpPr/>
              <p:nvPr/>
            </p:nvSpPr>
            <p:spPr>
              <a:xfrm>
                <a:off x="1871604" y="4017361"/>
                <a:ext cx="1143455" cy="118352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ru-RU" sz="24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ru-RU" sz="240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6</m:t>
                              </m:r>
                            </m:num>
                            <m:den>
                              <m: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24</m:t>
                              </m:r>
                            </m:den>
                          </m:f>
                        </m:e>
                      </m:rad>
                      <m:r>
                        <a:rPr lang="ru-RU" sz="2400" i="1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ru-RU" sz="24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21" name="Прямоугольник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1604" y="4017361"/>
                <a:ext cx="1143455" cy="1183529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Прямоугольник 22"/>
              <p:cNvSpPr/>
              <p:nvPr/>
            </p:nvSpPr>
            <p:spPr>
              <a:xfrm>
                <a:off x="2921540" y="3993348"/>
                <a:ext cx="2031454" cy="118352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ru-RU" sz="24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ru-RU" sz="240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4</m:t>
                              </m:r>
                            </m:den>
                          </m:f>
                        </m:e>
                      </m:rad>
                      <m:r>
                        <a:rPr lang="ru-RU" sz="2400" i="1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ru-RU" sz="24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sz="24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ru-RU" sz="24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ru-RU" sz="2400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400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0,5</m:t>
                      </m:r>
                    </m:oMath>
                  </m:oMathPara>
                </a14:m>
                <a:endParaRPr lang="ru-RU" sz="24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23" name="Прямоугольник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21540" y="3993348"/>
                <a:ext cx="2031454" cy="1183529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Прямоугольник 4"/>
              <p:cNvSpPr/>
              <p:nvPr/>
            </p:nvSpPr>
            <p:spPr>
              <a:xfrm>
                <a:off x="223436" y="2212865"/>
                <a:ext cx="2032929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320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Решение</m:t>
                      </m:r>
                      <m:r>
                        <a:rPr lang="ru-RU" sz="3200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: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5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436" y="2212865"/>
                <a:ext cx="2032929" cy="584775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71455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14" grpId="0"/>
      <p:bldP spid="19" grpId="0"/>
      <p:bldP spid="20" grpId="0"/>
      <p:bldP spid="21" grpId="0"/>
      <p:bldP spid="2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2" name="Заголовок 1"/>
              <p:cNvSpPr>
                <a:spLocks noGrp="1"/>
              </p:cNvSpPr>
              <p:nvPr>
                <p:ph type="title"/>
              </p:nvPr>
            </p:nvSpPr>
            <p:spPr>
              <a:xfrm>
                <a:off x="107504" y="188640"/>
                <a:ext cx="8928596" cy="654032"/>
              </a:xfrm>
            </p:spPr>
            <p:txBody>
              <a:bodyPr>
                <a:noAutofit/>
              </a:bodyPr>
              <a:lstStyle/>
              <a:p>
                <a:pPr algn="l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2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br>
                  <a:rPr lang="en-US" sz="2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№</a:t>
                </a:r>
                <a:r>
                  <a:rPr lang="en-US" sz="2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ru-RU" sz="2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2. Упростите выражение</a:t>
                </a:r>
                <a:r>
                  <a:rPr lang="ru-RU" sz="2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br>
                  <a:rPr lang="ru-RU" sz="2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1" i="0" smtClean="0">
                          <a:effectLst/>
                          <a:latin typeface="Cambria Math"/>
                          <a:ea typeface="Calibri"/>
                          <a:cs typeface="Times New Roman"/>
                        </a:rPr>
                        <m:t>   </m:t>
                      </m:r>
                      <m:f>
                        <m:fPr>
                          <m:ctrlPr>
                            <a:rPr lang="ru-RU" sz="2800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</m:ctrlPr>
                        </m:fPr>
                        <m:num>
                          <m:r>
                            <a:rPr lang="ru-RU" sz="2800" b="0" i="1" smtClean="0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6</m:t>
                          </m:r>
                        </m:num>
                        <m:den>
                          <m:r>
                            <a:rPr lang="en-US" sz="2800" b="0" i="1" smtClean="0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𝑎</m:t>
                          </m:r>
                          <m:r>
                            <a:rPr lang="en-US" sz="2800" b="0" i="1" smtClean="0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−1</m:t>
                          </m:r>
                        </m:den>
                      </m:f>
                      <m:r>
                        <a:rPr lang="en-US" sz="2800" b="0" i="1" smtClean="0">
                          <a:effectLst/>
                          <a:latin typeface="Cambria Math"/>
                          <a:ea typeface="Calibri"/>
                          <a:cs typeface="Times New Roman"/>
                        </a:rPr>
                        <m:t>−</m:t>
                      </m:r>
                      <m:f>
                        <m:fPr>
                          <m:ctrlPr>
                            <a:rPr lang="en-US" sz="2800" b="0" i="1" smtClean="0">
                              <a:effectLst/>
                              <a:latin typeface="Cambria Math"/>
                              <a:cs typeface="Times New Roman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effectLst/>
                              <a:latin typeface="Cambria Math"/>
                              <a:cs typeface="Times New Roman"/>
                            </a:rPr>
                            <m:t>10</m:t>
                          </m:r>
                        </m:num>
                        <m:den>
                          <m:sSup>
                            <m:sSupPr>
                              <m:ctrlPr>
                                <a:rPr lang="en-US" sz="2800" b="0" i="1" smtClean="0">
                                  <a:effectLst/>
                                  <a:latin typeface="Cambria Math"/>
                                  <a:cs typeface="Times New Roman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800" b="0" i="1" smtClean="0">
                                      <a:effectLst/>
                                      <a:latin typeface="Cambria Math"/>
                                      <a:cs typeface="Times New Roman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b="0" i="1" smtClean="0">
                                      <a:effectLst/>
                                      <a:latin typeface="Cambria Math"/>
                                      <a:cs typeface="Times New Roman"/>
                                    </a:rPr>
                                    <m:t>𝑎</m:t>
                                  </m:r>
                                  <m:r>
                                    <a:rPr lang="en-US" sz="2800" b="0" i="1" smtClean="0">
                                      <a:effectLst/>
                                      <a:latin typeface="Cambria Math"/>
                                      <a:cs typeface="Times New Roman"/>
                                    </a:rPr>
                                    <m:t>−1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2800" b="0" i="1" smtClean="0">
                                  <a:effectLst/>
                                  <a:latin typeface="Cambria Math"/>
                                  <a:cs typeface="Times New Roman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2800" b="0" i="0" smtClean="0">
                          <a:effectLst/>
                          <a:latin typeface="Cambria Math"/>
                          <a:cs typeface="Times New Roman"/>
                        </a:rPr>
                        <m:t>:</m:t>
                      </m:r>
                      <m:f>
                        <m:fPr>
                          <m:ctrlPr>
                            <a:rPr lang="en-US" sz="2800" b="0" i="1" smtClean="0">
                              <a:effectLst/>
                              <a:latin typeface="Cambria Math"/>
                              <a:cs typeface="Times New Roman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effectLst/>
                              <a:latin typeface="Cambria Math"/>
                              <a:cs typeface="Times New Roman"/>
                            </a:rPr>
                            <m:t>10</m:t>
                          </m:r>
                        </m:num>
                        <m:den>
                          <m:sSup>
                            <m:sSupPr>
                              <m:ctrlPr>
                                <a:rPr lang="en-US" sz="2800" b="0" i="1" smtClean="0">
                                  <a:effectLst/>
                                  <a:latin typeface="Cambria Math"/>
                                  <a:cs typeface="Times New Roman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effectLst/>
                                  <a:latin typeface="Cambria Math"/>
                                  <a:cs typeface="Times New Roman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sz="2800" b="0" i="1" smtClean="0">
                                  <a:effectLst/>
                                  <a:latin typeface="Cambria Math"/>
                                  <a:cs typeface="Times New Roman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800" b="0" i="1" smtClean="0">
                              <a:effectLst/>
                              <a:latin typeface="Cambria Math"/>
                              <a:cs typeface="Times New Roman"/>
                            </a:rPr>
                            <m:t>−1</m:t>
                          </m:r>
                        </m:den>
                      </m:f>
                      <m:r>
                        <a:rPr lang="en-US" sz="2800" b="0" i="1" smtClean="0">
                          <a:effectLst/>
                          <a:latin typeface="Cambria Math"/>
                          <a:cs typeface="Times New Roman"/>
                        </a:rPr>
                        <m:t>−</m:t>
                      </m:r>
                      <m:f>
                        <m:fPr>
                          <m:ctrlPr>
                            <a:rPr lang="en-US" sz="2800" b="0" i="1" smtClean="0">
                              <a:effectLst/>
                              <a:latin typeface="Cambria Math"/>
                              <a:cs typeface="Times New Roman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effectLst/>
                              <a:latin typeface="Cambria Math"/>
                              <a:cs typeface="Times New Roman"/>
                            </a:rPr>
                            <m:t>2</m:t>
                          </m:r>
                          <m:r>
                            <a:rPr lang="en-US" sz="2800" b="0" i="1" smtClean="0">
                              <a:effectLst/>
                              <a:latin typeface="Cambria Math"/>
                              <a:cs typeface="Times New Roman"/>
                            </a:rPr>
                            <m:t>𝑎</m:t>
                          </m:r>
                          <m:r>
                            <a:rPr lang="en-US" sz="2800" b="0" i="1" smtClean="0">
                              <a:effectLst/>
                              <a:latin typeface="Cambria Math"/>
                              <a:cs typeface="Times New Roman"/>
                            </a:rPr>
                            <m:t>+2</m:t>
                          </m:r>
                        </m:num>
                        <m:den>
                          <m:r>
                            <a:rPr lang="en-US" sz="2800" b="0" i="1" smtClean="0">
                              <a:effectLst/>
                              <a:latin typeface="Cambria Math"/>
                              <a:cs typeface="Times New Roman"/>
                            </a:rPr>
                            <m:t>𝑎</m:t>
                          </m:r>
                          <m:r>
                            <a:rPr lang="en-US" sz="2800" b="0" i="1" smtClean="0">
                              <a:effectLst/>
                              <a:latin typeface="Cambria Math"/>
                              <a:cs typeface="Times New Roman"/>
                            </a:rPr>
                            <m:t>−1</m:t>
                          </m:r>
                        </m:den>
                      </m:f>
                      <m:r>
                        <a:rPr lang="en-US" sz="2800" b="0" i="0" smtClean="0">
                          <a:effectLst/>
                          <a:latin typeface="Cambria Math"/>
                          <a:ea typeface="Calibri"/>
                          <a:cs typeface="Times New Roman"/>
                        </a:rPr>
                        <m:t>.</m:t>
                      </m:r>
                    </m:oMath>
                  </m:oMathPara>
                </a14:m>
                <a:endParaRPr lang="ru-RU" sz="2800" dirty="0">
                  <a:latin typeface="Times New Roman" panose="02020603050405020304" pitchFamily="18" charset="0"/>
                  <a:ea typeface="Calibri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2" name="Заголовок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07504" y="188640"/>
                <a:ext cx="8928596" cy="654032"/>
              </a:xfrm>
              <a:blipFill rotWithShape="1">
                <a:blip r:embed="rId2"/>
                <a:stretch>
                  <a:fillRect l="-1434" t="-53271" b="-8598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ямоугольник 2"/>
              <p:cNvSpPr/>
              <p:nvPr/>
            </p:nvSpPr>
            <p:spPr>
              <a:xfrm>
                <a:off x="340738" y="2420888"/>
                <a:ext cx="3100592" cy="88569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400" i="1" smtClean="0">
                          <a:latin typeface="Cambria Math"/>
                        </a:rPr>
                        <m:t>1</m:t>
                      </m:r>
                      <m:r>
                        <a:rPr lang="ru-RU" sz="2400" b="0" i="1" smtClean="0">
                          <a:latin typeface="Cambria Math"/>
                        </a:rPr>
                        <m:t>)</m:t>
                      </m:r>
                      <m:f>
                        <m:fPr>
                          <m:ctrlPr>
                            <a:rPr lang="ru-RU" sz="24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sz="2400" b="0" i="1" smtClean="0">
                              <a:latin typeface="Cambria Math"/>
                            </a:rPr>
                            <m:t>10</m:t>
                          </m:r>
                        </m:num>
                        <m:den>
                          <m:sSup>
                            <m:sSupPr>
                              <m:ctrlPr>
                                <a:rPr lang="ru-RU" sz="240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ru-RU" sz="240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𝑎</m:t>
                                  </m:r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−1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24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ru-RU" sz="2400" i="1" smtClean="0">
                          <a:latin typeface="Cambria Math"/>
                          <a:ea typeface="Cambria Math"/>
                        </a:rPr>
                        <m:t>∙</m:t>
                      </m:r>
                      <m:f>
                        <m:fPr>
                          <m:ctrlPr>
                            <a:rPr lang="ru-RU" sz="240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ru-RU" sz="2400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/>
                                  <a:ea typeface="Cambria Math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−1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10</m:t>
                          </m:r>
                        </m:den>
                      </m:f>
                      <m:r>
                        <a:rPr lang="ru-RU" sz="2400" i="1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738" y="2420888"/>
                <a:ext cx="3100592" cy="88569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Прямоугольник 13"/>
              <p:cNvSpPr/>
              <p:nvPr/>
            </p:nvSpPr>
            <p:spPr>
              <a:xfrm>
                <a:off x="802691" y="6021288"/>
                <a:ext cx="2176686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3200" i="1" smtClean="0">
                          <a:latin typeface="Cambria Math"/>
                        </a:rPr>
                        <m:t>Ответ:</m:t>
                      </m:r>
                      <m:r>
                        <a:rPr lang="en-US" sz="3200" b="0" i="1" smtClean="0">
                          <a:latin typeface="Cambria Math"/>
                        </a:rPr>
                        <m:t>−3</m:t>
                      </m:r>
                      <m:r>
                        <a:rPr lang="ru-RU" sz="3200" i="1">
                          <a:latin typeface="Cambria Math"/>
                        </a:rPr>
                        <m:t>.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4" name="Прямоугольник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2691" y="6021288"/>
                <a:ext cx="2176686" cy="58477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257983" y="1763355"/>
                <a:ext cx="2032929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3200" i="1">
                          <a:solidFill>
                            <a:prstClr val="black"/>
                          </a:solidFill>
                          <a:latin typeface="Cambria Math"/>
                        </a:rPr>
                        <m:t>Решение:</m:t>
                      </m:r>
                    </m:oMath>
                  </m:oMathPara>
                </a14:m>
                <a:endParaRPr lang="ru-RU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983" y="1763355"/>
                <a:ext cx="2032929" cy="58477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Прямоугольник 14"/>
              <p:cNvSpPr/>
              <p:nvPr/>
            </p:nvSpPr>
            <p:spPr>
              <a:xfrm>
                <a:off x="3301532" y="2458527"/>
                <a:ext cx="2851102" cy="86132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240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ru-RU" sz="2400" b="0" i="1" smtClean="0">
                              <a:latin typeface="Cambria Math"/>
                              <a:ea typeface="Cambria Math"/>
                            </a:rPr>
                            <m:t>10</m:t>
                          </m:r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𝑎</m:t>
                          </m:r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−1)(</m:t>
                          </m:r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𝑎</m:t>
                          </m:r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+1)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10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ru-RU" sz="2400" b="0" i="1" smtClean="0">
                                  <a:latin typeface="Cambria Math"/>
                                  <a:ea typeface="Cambria Math"/>
                                </a:rPr>
                                <m:t>(</m:t>
                              </m:r>
                              <m:r>
                                <a:rPr lang="en-US" sz="2400" b="0" i="1" smtClean="0">
                                  <a:latin typeface="Cambria Math"/>
                                  <a:ea typeface="Cambria Math"/>
                                </a:rPr>
                                <m:t>𝑎</m:t>
                              </m:r>
                              <m:r>
                                <a:rPr lang="en-US" sz="2400" b="0" i="1" smtClean="0">
                                  <a:latin typeface="Cambria Math"/>
                                  <a:ea typeface="Cambria Math"/>
                                </a:rPr>
                                <m:t>−1)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ru-RU" sz="2400" i="1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15" name="Прямоугольник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1532" y="2458527"/>
                <a:ext cx="2851102" cy="861326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Прямоугольник 15"/>
              <p:cNvSpPr/>
              <p:nvPr/>
            </p:nvSpPr>
            <p:spPr>
              <a:xfrm>
                <a:off x="6000489" y="2496069"/>
                <a:ext cx="1035925" cy="7862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400" i="1" smtClean="0">
                          <a:latin typeface="Cambria Math"/>
                        </a:rPr>
                        <m:t> </m:t>
                      </m:r>
                      <m:f>
                        <m:fPr>
                          <m:ctrlPr>
                            <a:rPr lang="ru-RU" sz="240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𝑎</m:t>
                          </m:r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+1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𝑎</m:t>
                          </m:r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−1</m:t>
                          </m:r>
                        </m:den>
                      </m:f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16" name="Прямоугольник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0489" y="2496069"/>
                <a:ext cx="1035925" cy="786241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Прямоугольник 16"/>
              <p:cNvSpPr/>
              <p:nvPr/>
            </p:nvSpPr>
            <p:spPr>
              <a:xfrm>
                <a:off x="210755" y="3534088"/>
                <a:ext cx="3964803" cy="7862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/>
                        </a:rPr>
                        <m:t>2</m:t>
                      </m:r>
                      <m:r>
                        <a:rPr lang="ru-RU" sz="2400" b="0" i="1" smtClean="0">
                          <a:latin typeface="Cambria Math"/>
                        </a:rPr>
                        <m:t>)</m:t>
                      </m:r>
                      <m:f>
                        <m:fPr>
                          <m:ctrlPr>
                            <a:rPr lang="ru-RU" sz="24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</a:rPr>
                            <m:t>6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/>
                            </a:rPr>
                            <m:t>𝑎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−1</m:t>
                          </m:r>
                        </m:den>
                      </m:f>
                      <m:r>
                        <a:rPr lang="en-US" sz="2400" b="0" i="1" smtClean="0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ru-RU" sz="240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𝑎</m:t>
                          </m:r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+1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𝑎</m:t>
                          </m:r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−1</m:t>
                          </m:r>
                        </m:den>
                      </m:f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−</m:t>
                      </m:r>
                      <m:f>
                        <m:fPr>
                          <m:ctrlPr>
                            <a:rPr lang="en-US" sz="2400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𝑎</m:t>
                          </m:r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+2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𝑎</m:t>
                          </m:r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−1</m:t>
                          </m:r>
                        </m:den>
                      </m:f>
                      <m:r>
                        <a:rPr lang="ru-RU" sz="2400" i="1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17" name="Прямоугольник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755" y="3534088"/>
                <a:ext cx="3964803" cy="786241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Прямоугольник 18"/>
              <p:cNvSpPr/>
              <p:nvPr/>
            </p:nvSpPr>
            <p:spPr>
              <a:xfrm>
                <a:off x="3983236" y="3547132"/>
                <a:ext cx="3581173" cy="8091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24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</a:rPr>
                            <m:t>6−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𝑎</m:t>
                              </m:r>
                              <m:r>
                                <a:rPr lang="en-US" sz="2400" b="0" i="1" smtClean="0">
                                  <a:latin typeface="Cambria Math"/>
                                </a:rPr>
                                <m:t>+1</m:t>
                              </m:r>
                            </m:e>
                          </m:d>
                          <m:r>
                            <a:rPr lang="en-US" sz="2400" b="0" i="1" smtClean="0">
                              <a:latin typeface="Cambria Math"/>
                            </a:rPr>
                            <m:t>−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2</m:t>
                              </m:r>
                              <m:r>
                                <a:rPr lang="en-US" sz="2400" b="0" i="1" smtClean="0">
                                  <a:latin typeface="Cambria Math"/>
                                </a:rPr>
                                <m:t>𝑎</m:t>
                              </m:r>
                              <m:r>
                                <a:rPr lang="en-US" sz="2400" b="0" i="1" smtClean="0">
                                  <a:latin typeface="Cambria Math"/>
                                </a:rPr>
                                <m:t>+2</m:t>
                              </m:r>
                            </m:e>
                          </m:d>
                        </m:num>
                        <m:den>
                          <m:r>
                            <a:rPr lang="en-US" sz="2400" b="0" i="1" smtClean="0">
                              <a:latin typeface="Cambria Math"/>
                            </a:rPr>
                            <m:t>𝑎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−1</m:t>
                          </m:r>
                        </m:den>
                      </m:f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19" name="Прямоугольник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3236" y="3547132"/>
                <a:ext cx="3581173" cy="809132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Прямоугольник 19"/>
              <p:cNvSpPr/>
              <p:nvPr/>
            </p:nvSpPr>
            <p:spPr>
              <a:xfrm>
                <a:off x="184374" y="4806361"/>
                <a:ext cx="3384966" cy="7862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ru-RU" sz="24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</a:rPr>
                            <m:t>6−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𝑎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−1−2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𝑎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−2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/>
                            </a:rPr>
                            <m:t>𝑎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−1</m:t>
                          </m:r>
                        </m:den>
                      </m:f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20" name="Прямоугольник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374" y="4806361"/>
                <a:ext cx="3384966" cy="786241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Прямоугольник 20"/>
              <p:cNvSpPr/>
              <p:nvPr/>
            </p:nvSpPr>
            <p:spPr>
              <a:xfrm>
                <a:off x="3409096" y="4819279"/>
                <a:ext cx="1682448" cy="7862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24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</a:rPr>
                            <m:t>−3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𝑎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+3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/>
                            </a:rPr>
                            <m:t>𝑎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−1</m:t>
                          </m:r>
                        </m:den>
                      </m:f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21" name="Прямоугольник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9096" y="4819279"/>
                <a:ext cx="1682448" cy="786241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Прямоугольник 23"/>
              <p:cNvSpPr/>
              <p:nvPr/>
            </p:nvSpPr>
            <p:spPr>
              <a:xfrm>
                <a:off x="4932234" y="4796743"/>
                <a:ext cx="1938929" cy="79585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24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</a:rPr>
                            <m:t>−3(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𝑎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−1)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/>
                            </a:rPr>
                            <m:t>𝑎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−1</m:t>
                          </m:r>
                        </m:den>
                      </m:f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24" name="Прямоугольник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2234" y="4796743"/>
                <a:ext cx="1938929" cy="795859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Прямоугольник 24"/>
          <p:cNvSpPr/>
          <p:nvPr/>
        </p:nvSpPr>
        <p:spPr>
          <a:xfrm>
            <a:off x="6794200" y="4950789"/>
            <a:ext cx="48442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-3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>
            <a:off x="3443830" y="2553951"/>
            <a:ext cx="298808" cy="177057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3875480" y="2998421"/>
            <a:ext cx="298808" cy="177057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3875480" y="2592930"/>
            <a:ext cx="768528" cy="138078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5091544" y="2991431"/>
            <a:ext cx="298808" cy="95518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>
            <a:off x="5616225" y="4973978"/>
            <a:ext cx="768528" cy="138078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5384106" y="5374340"/>
            <a:ext cx="768528" cy="138078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125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4" grpId="0"/>
      <p:bldP spid="15" grpId="0"/>
      <p:bldP spid="16" grpId="0"/>
      <p:bldP spid="17" grpId="0"/>
      <p:bldP spid="19" grpId="0"/>
      <p:bldP spid="20" grpId="0"/>
      <p:bldP spid="21" grpId="0"/>
      <p:bldP spid="24" grpId="0"/>
      <p:bldP spid="2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2" name="Заголовок 1"/>
              <p:cNvSpPr>
                <a:spLocks noGrp="1"/>
              </p:cNvSpPr>
              <p:nvPr>
                <p:ph type="title"/>
              </p:nvPr>
            </p:nvSpPr>
            <p:spPr>
              <a:xfrm>
                <a:off x="107504" y="188640"/>
                <a:ext cx="8928596" cy="654032"/>
              </a:xfrm>
            </p:spPr>
            <p:txBody>
              <a:bodyPr>
                <a:noAutofit/>
              </a:bodyPr>
              <a:lstStyle/>
              <a:p>
                <a:pPr algn="l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2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br>
                  <a:rPr lang="en-US" sz="2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№</a:t>
                </a:r>
                <a:r>
                  <a:rPr lang="en-US" sz="2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ru-RU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ru-RU" sz="2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.Сократите дробь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3600" b="1" i="0" smtClean="0">
                        <a:effectLst/>
                        <a:latin typeface="Cambria Math"/>
                        <a:ea typeface="Calibri"/>
                        <a:cs typeface="Times New Roman"/>
                      </a:rPr>
                      <m:t> </m:t>
                    </m:r>
                    <m:f>
                      <m:fPr>
                        <m:ctrlPr>
                          <a:rPr lang="ru-RU" sz="36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</m:ctrlPr>
                      </m:fPr>
                      <m:num>
                        <m:r>
                          <a:rPr lang="en-US" sz="3600" b="0" i="1" smtClean="0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𝑎𝑏</m:t>
                        </m:r>
                        <m:r>
                          <a:rPr lang="en-US" sz="3600" b="0" i="1" smtClean="0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−2</m:t>
                        </m:r>
                        <m:r>
                          <a:rPr lang="en-US" sz="3600" b="0" i="1" smtClean="0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𝑏</m:t>
                        </m:r>
                        <m:r>
                          <a:rPr lang="en-US" sz="3600" b="0" i="1" smtClean="0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−6+3</m:t>
                        </m:r>
                        <m:r>
                          <a:rPr lang="en-US" sz="3600" b="0" i="1" smtClean="0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𝑎</m:t>
                        </m:r>
                      </m:num>
                      <m:den>
                        <m:sSup>
                          <m:sSupPr>
                            <m:ctrlPr>
                              <a:rPr lang="en-US" sz="3600" i="1" smtClean="0">
                                <a:effectLst/>
                                <a:latin typeface="Cambria Math"/>
                                <a:cs typeface="Times New Roman"/>
                              </a:rPr>
                            </m:ctrlPr>
                          </m:sSupPr>
                          <m:e>
                            <m:r>
                              <a:rPr lang="en-US" sz="3600" b="0" i="1" smtClean="0">
                                <a:effectLst/>
                                <a:latin typeface="Cambria Math"/>
                                <a:cs typeface="Times New Roman"/>
                              </a:rPr>
                              <m:t>𝑎</m:t>
                            </m:r>
                          </m:e>
                          <m:sup>
                            <m:r>
                              <a:rPr lang="en-US" sz="3600" b="0" i="1" smtClean="0">
                                <a:effectLst/>
                                <a:latin typeface="Cambria Math"/>
                                <a:cs typeface="Times New Roman"/>
                              </a:rPr>
                              <m:t>2</m:t>
                            </m:r>
                          </m:sup>
                        </m:sSup>
                        <m:r>
                          <a:rPr lang="en-US" sz="3600" b="0" i="1" smtClean="0">
                            <a:effectLst/>
                            <a:latin typeface="Cambria Math"/>
                            <a:cs typeface="Times New Roman"/>
                          </a:rPr>
                          <m:t>−4</m:t>
                        </m:r>
                      </m:den>
                    </m:f>
                    <m:r>
                      <a:rPr lang="en-US" sz="3600" b="0" i="0" smtClean="0">
                        <a:effectLst/>
                        <a:latin typeface="Cambria Math"/>
                        <a:ea typeface="Calibri"/>
                        <a:cs typeface="Times New Roman"/>
                      </a:rPr>
                      <m:t>.</m:t>
                    </m:r>
                  </m:oMath>
                </a14:m>
                <a:endParaRPr lang="ru-RU" sz="3600" dirty="0">
                  <a:latin typeface="Times New Roman" panose="02020603050405020304" pitchFamily="18" charset="0"/>
                  <a:ea typeface="Calibri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2" name="Заголовок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07504" y="188640"/>
                <a:ext cx="8928596" cy="654032"/>
              </a:xfrm>
              <a:blipFill rotWithShape="1">
                <a:blip r:embed="rId2"/>
                <a:stretch>
                  <a:fillRect l="-1434" b="-6261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Прямоугольник 13"/>
              <p:cNvSpPr/>
              <p:nvPr/>
            </p:nvSpPr>
            <p:spPr>
              <a:xfrm>
                <a:off x="683568" y="5822460"/>
                <a:ext cx="2433102" cy="91755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800" i="1" smtClean="0">
                          <a:latin typeface="Cambria Math"/>
                        </a:rPr>
                        <m:t>Ответ:</m:t>
                      </m:r>
                      <m:r>
                        <a:rPr lang="en-US" sz="2800" b="0" i="1" smtClean="0">
                          <a:latin typeface="Cambria Math"/>
                        </a:rPr>
                        <m:t> </m:t>
                      </m:r>
                      <m:f>
                        <m:fPr>
                          <m:ctrlPr>
                            <a:rPr lang="ru-RU" sz="28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/>
                            </a:rPr>
                            <m:t>𝑏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+3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/>
                            </a:rPr>
                            <m:t>𝑎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+2</m:t>
                          </m:r>
                        </m:den>
                      </m:f>
                      <m:r>
                        <a:rPr lang="ru-RU" sz="2800" i="1">
                          <a:latin typeface="Cambria Math"/>
                        </a:rPr>
                        <m:t>.</m:t>
                      </m:r>
                    </m:oMath>
                  </m:oMathPara>
                </a14:m>
                <a:endParaRPr lang="ru-RU" sz="1600" dirty="0"/>
              </a:p>
            </p:txBody>
          </p:sp>
        </mc:Choice>
        <mc:Fallback xmlns="">
          <p:sp>
            <p:nvSpPr>
              <p:cNvPr id="14" name="Прямоугольник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5822460"/>
                <a:ext cx="2433102" cy="917559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257983" y="1470967"/>
                <a:ext cx="2032929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3200" i="1">
                          <a:solidFill>
                            <a:prstClr val="black"/>
                          </a:solidFill>
                          <a:latin typeface="Cambria Math"/>
                        </a:rPr>
                        <m:t>Решение:</m:t>
                      </m:r>
                    </m:oMath>
                  </m:oMathPara>
                </a14:m>
                <a:endParaRPr lang="ru-RU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983" y="1470967"/>
                <a:ext cx="2032929" cy="58477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Прямоугольник 19"/>
              <p:cNvSpPr/>
              <p:nvPr/>
            </p:nvSpPr>
            <p:spPr>
              <a:xfrm>
                <a:off x="105705" y="2207179"/>
                <a:ext cx="3325141" cy="91031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28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/>
                            </a:rPr>
                            <m:t>𝑎𝑏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−2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𝑏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−6+3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𝑎</m:t>
                          </m:r>
                        </m:num>
                        <m:den>
                          <m:sSup>
                            <m:sSupPr>
                              <m:ctrlPr>
                                <a:rPr lang="ru-RU" sz="280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latin typeface="Cambria Math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sz="28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800" b="0" i="1" smtClean="0">
                              <a:latin typeface="Cambria Math"/>
                            </a:rPr>
                            <m:t>−4</m:t>
                          </m:r>
                        </m:den>
                      </m:f>
                      <m:r>
                        <a:rPr lang="en-US" sz="2800" b="0" i="1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20" name="Прямоугольник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705" y="2207179"/>
                <a:ext cx="3325141" cy="910314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Прямоугольник 17"/>
              <p:cNvSpPr/>
              <p:nvPr/>
            </p:nvSpPr>
            <p:spPr>
              <a:xfrm>
                <a:off x="3275856" y="2207179"/>
                <a:ext cx="3921330" cy="92845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2800" i="1" smtClean="0">
                              <a:latin typeface="Cambria Math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sz="28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/>
                                </a:rPr>
                                <m:t>𝑎𝑏</m:t>
                              </m:r>
                              <m:r>
                                <a:rPr lang="en-US" sz="2800" b="0" i="1" smtClean="0">
                                  <a:latin typeface="Cambria Math"/>
                                </a:rPr>
                                <m:t>−2</m:t>
                              </m:r>
                              <m:r>
                                <a:rPr lang="en-US" sz="2800" b="0" i="1" smtClean="0">
                                  <a:latin typeface="Cambria Math"/>
                                </a:rPr>
                                <m:t>𝑏</m:t>
                              </m:r>
                            </m:e>
                          </m:d>
                          <m:r>
                            <a:rPr lang="en-US" sz="2800" b="0" i="1" smtClean="0">
                              <a:latin typeface="Cambria Math"/>
                            </a:rPr>
                            <m:t>+(3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𝑎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−6)</m:t>
                          </m:r>
                        </m:num>
                        <m:den>
                          <m:sSup>
                            <m:sSupPr>
                              <m:ctrlPr>
                                <a:rPr lang="ru-RU" sz="280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latin typeface="Cambria Math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sz="28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800" b="0" i="1" smtClean="0">
                              <a:latin typeface="Cambria Math"/>
                            </a:rPr>
                            <m:t>−4</m:t>
                          </m:r>
                        </m:den>
                      </m:f>
                      <m:r>
                        <a:rPr lang="en-US" sz="2800" b="0" i="1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18" name="Прямоугольник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5856" y="2207179"/>
                <a:ext cx="3921330" cy="928459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Прямоугольник 22"/>
              <p:cNvSpPr/>
              <p:nvPr/>
            </p:nvSpPr>
            <p:spPr>
              <a:xfrm>
                <a:off x="105705" y="3619087"/>
                <a:ext cx="4095737" cy="100495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ru-RU" sz="28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/>
                            </a:rPr>
                            <m:t>𝑏</m:t>
                          </m:r>
                          <m:d>
                            <m:dPr>
                              <m:ctrlPr>
                                <a:rPr lang="en-US" sz="28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/>
                                </a:rPr>
                                <m:t>𝑎</m:t>
                              </m:r>
                              <m:r>
                                <a:rPr lang="en-US" sz="2800" b="0" i="1" smtClean="0">
                                  <a:latin typeface="Cambria Math"/>
                                </a:rPr>
                                <m:t>−2</m:t>
                              </m:r>
                            </m:e>
                          </m:d>
                          <m:r>
                            <a:rPr lang="en-US" sz="2800" b="0" i="1" smtClean="0">
                              <a:latin typeface="Cambria Math"/>
                            </a:rPr>
                            <m:t>+3(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𝑎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−2)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𝑎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−2)(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𝑎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+2)</m:t>
                          </m:r>
                        </m:den>
                      </m:f>
                      <m:r>
                        <a:rPr lang="en-US" sz="2800" b="0" i="1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23" name="Прямоугольник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705" y="3619087"/>
                <a:ext cx="4095737" cy="1004955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Прямоугольник 25"/>
              <p:cNvSpPr/>
              <p:nvPr/>
            </p:nvSpPr>
            <p:spPr>
              <a:xfrm>
                <a:off x="4201442" y="3619087"/>
                <a:ext cx="2900538" cy="100495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2800" i="1" smtClean="0">
                              <a:latin typeface="Cambria Math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sz="28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/>
                                </a:rPr>
                                <m:t>𝑎</m:t>
                              </m:r>
                              <m:r>
                                <a:rPr lang="en-US" sz="2800" b="0" i="1" smtClean="0">
                                  <a:latin typeface="Cambria Math"/>
                                </a:rPr>
                                <m:t>−2</m:t>
                              </m:r>
                            </m:e>
                          </m:d>
                          <m:r>
                            <a:rPr lang="en-US" sz="2800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𝑏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+3)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𝑎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−2)(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𝑎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+2)</m:t>
                          </m:r>
                        </m:den>
                      </m:f>
                      <m:r>
                        <a:rPr lang="en-US" sz="2800" b="0" i="1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26" name="Прямоугольник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1442" y="3619087"/>
                <a:ext cx="2900538" cy="1004955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Прямоугольник 26"/>
              <p:cNvSpPr/>
              <p:nvPr/>
            </p:nvSpPr>
            <p:spPr>
              <a:xfrm>
                <a:off x="7074124" y="3706483"/>
                <a:ext cx="1101584" cy="91755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/>
                            </a:rPr>
                            <m:t>𝑏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+3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/>
                            </a:rPr>
                            <m:t>𝑎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+2</m:t>
                          </m:r>
                        </m:den>
                      </m:f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27" name="Прямоугольник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74124" y="3706483"/>
                <a:ext cx="1101584" cy="917559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Прямая соединительная линия 3"/>
          <p:cNvCxnSpPr/>
          <p:nvPr/>
        </p:nvCxnSpPr>
        <p:spPr>
          <a:xfrm>
            <a:off x="4427984" y="4299137"/>
            <a:ext cx="978522" cy="226573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4427984" y="3802111"/>
            <a:ext cx="978522" cy="226573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6957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0" grpId="0"/>
      <p:bldP spid="18" grpId="0"/>
      <p:bldP spid="23" grpId="0"/>
      <p:bldP spid="26" grpId="0"/>
      <p:bldP spid="2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3" name="Rectangle 9"/>
          <p:cNvSpPr>
            <a:spLocks noChangeArrowheads="1"/>
          </p:cNvSpPr>
          <p:nvPr/>
        </p:nvSpPr>
        <p:spPr bwMode="auto">
          <a:xfrm>
            <a:off x="395288" y="4274993"/>
            <a:ext cx="8497887" cy="530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defTabSz="914400">
              <a:defRPr/>
            </a:pPr>
            <a:endParaRPr lang="ru-RU" altLang="ru-RU" sz="1500" dirty="0">
              <a:solidFill>
                <a:srgbClr val="002060"/>
              </a:solidFill>
              <a:latin typeface="Georgia" pitchFamily="18" charset="0"/>
            </a:endParaRPr>
          </a:p>
          <a:p>
            <a:pPr defTabSz="914400">
              <a:defRPr/>
            </a:pPr>
            <a:endParaRPr lang="ru-RU" altLang="ru-RU" sz="1350" dirty="0">
              <a:solidFill>
                <a:srgbClr val="002060"/>
              </a:solidFill>
              <a:latin typeface="Georgia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40520" y="980728"/>
            <a:ext cx="651154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/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</a:t>
            </a:r>
            <a:r>
              <a:rPr lang="en-US" sz="2400" b="1" dirty="0">
                <a:solidFill>
                  <a:srgbClr val="0054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en-US" sz="2400" b="1" dirty="0">
                <a:solidFill>
                  <a:srgbClr val="0054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целые числа, а ≠ 0, 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≠ 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295956" y="254295"/>
            <a:ext cx="71272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Свойства степени с целым показателем</a:t>
            </a:r>
            <a:endParaRPr lang="ru-RU" sz="3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Прямоугольник 4"/>
              <p:cNvSpPr/>
              <p:nvPr/>
            </p:nvSpPr>
            <p:spPr>
              <a:xfrm>
                <a:off x="359768" y="1717242"/>
                <a:ext cx="3968394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360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3600" b="0" i="1" smtClean="0">
                              <a:latin typeface="Cambria Math"/>
                            </a:rPr>
                            <m:t>1) </m:t>
                          </m:r>
                          <m:r>
                            <a:rPr lang="en-US" sz="3600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𝑎</m:t>
                          </m:r>
                        </m:e>
                        <m:sup>
                          <m:r>
                            <a:rPr lang="en-US" sz="3600" b="0" i="1" smtClean="0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𝑚</m:t>
                          </m:r>
                        </m:sup>
                      </m:sSup>
                      <m:r>
                        <a:rPr lang="en-US" sz="3600" i="1">
                          <a:effectLst/>
                          <a:latin typeface="Cambria Math"/>
                          <a:ea typeface="Calibri"/>
                          <a:cs typeface="Times New Roman"/>
                        </a:rPr>
                        <m:t>∙</m:t>
                      </m:r>
                      <m:sSup>
                        <m:sSupPr>
                          <m:ctrlPr>
                            <a:rPr lang="ru-RU" sz="3600" i="1">
                              <a:effectLst/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3600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𝑎</m:t>
                          </m:r>
                        </m:e>
                        <m:sup>
                          <m:r>
                            <a:rPr lang="en-US" sz="3600" b="0" i="1" smtClean="0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𝑛</m:t>
                          </m:r>
                        </m:sup>
                      </m:sSup>
                      <m:r>
                        <a:rPr lang="en-US" sz="3600" i="1">
                          <a:effectLst/>
                          <a:latin typeface="Cambria Math"/>
                          <a:ea typeface="Calibri"/>
                          <a:cs typeface="Times New Roman"/>
                        </a:rPr>
                        <m:t>=</m:t>
                      </m:r>
                      <m:sSup>
                        <m:sSupPr>
                          <m:ctrlPr>
                            <a:rPr lang="ru-RU" sz="3600" i="1">
                              <a:effectLst/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3600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𝑎</m:t>
                          </m:r>
                        </m:e>
                        <m:sup>
                          <m:r>
                            <a:rPr lang="en-US" sz="3600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𝑚</m:t>
                          </m:r>
                          <m:r>
                            <a:rPr lang="en-US" sz="3600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+</m:t>
                          </m:r>
                          <m:r>
                            <a:rPr lang="en-US" sz="3600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ru-RU" sz="3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768" y="1717242"/>
                <a:ext cx="3968394" cy="646331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Прямоугольник 5"/>
              <p:cNvSpPr/>
              <p:nvPr/>
            </p:nvSpPr>
            <p:spPr>
              <a:xfrm>
                <a:off x="359768" y="2490665"/>
                <a:ext cx="3214021" cy="11588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/>
                        </a:rPr>
                        <m:t>2) </m:t>
                      </m:r>
                      <m:f>
                        <m:fPr>
                          <m:ctrlPr>
                            <a:rPr lang="ru-RU" sz="3600" i="1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ru-RU" sz="3600" i="1">
                                  <a:effectLst/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3600" i="1"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sz="3600" b="0" i="1" smtClean="0"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𝑚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ru-RU" sz="3600" i="1">
                                  <a:effectLst/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3600" i="1"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sz="3600" b="0" i="1" smtClean="0"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𝑛</m:t>
                              </m:r>
                            </m:sup>
                          </m:sSup>
                        </m:den>
                      </m:f>
                      <m:r>
                        <a:rPr lang="en-US" sz="3600" i="1">
                          <a:effectLst/>
                          <a:latin typeface="Cambria Math"/>
                          <a:ea typeface="Calibri"/>
                          <a:cs typeface="Times New Roman"/>
                        </a:rPr>
                        <m:t>=</m:t>
                      </m:r>
                      <m:sSup>
                        <m:sSupPr>
                          <m:ctrlPr>
                            <a:rPr lang="ru-RU" sz="3600" i="1">
                              <a:effectLst/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3600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𝑎</m:t>
                          </m:r>
                        </m:e>
                        <m:sup>
                          <m:r>
                            <a:rPr lang="en-US" sz="3600" b="0" i="1" smtClean="0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𝑚</m:t>
                          </m:r>
                          <m:r>
                            <a:rPr lang="en-US" sz="3600" b="0" i="1" smtClean="0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−</m:t>
                          </m:r>
                          <m:r>
                            <a:rPr lang="en-US" sz="3600" b="0" i="1" smtClean="0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ru-RU" sz="3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Прямоугольник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768" y="2490665"/>
                <a:ext cx="3214021" cy="1158843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Прямоугольник 6"/>
              <p:cNvSpPr/>
              <p:nvPr/>
            </p:nvSpPr>
            <p:spPr>
              <a:xfrm>
                <a:off x="4958749" y="3832506"/>
                <a:ext cx="2719334" cy="113306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360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3600" b="0" i="1" smtClean="0">
                              <a:latin typeface="Cambria Math"/>
                            </a:rPr>
                            <m:t>6) </m:t>
                          </m:r>
                          <m:r>
                            <a:rPr lang="en-US" sz="3600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𝑎</m:t>
                          </m:r>
                        </m:e>
                        <m:sup>
                          <m:r>
                            <a:rPr lang="en-US" sz="3600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−</m:t>
                          </m:r>
                          <m:r>
                            <a:rPr lang="en-US" sz="3600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𝑛</m:t>
                          </m:r>
                        </m:sup>
                      </m:sSup>
                      <m:r>
                        <a:rPr lang="en-US" sz="3600" i="1">
                          <a:effectLst/>
                          <a:latin typeface="Cambria Math"/>
                          <a:ea typeface="Calibri"/>
                          <a:cs typeface="Times New Roman"/>
                        </a:rPr>
                        <m:t>=</m:t>
                      </m:r>
                      <m:f>
                        <m:fPr>
                          <m:ctrlPr>
                            <a:rPr lang="ru-RU" sz="3600" i="1">
                              <a:effectLst/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600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ru-RU" sz="3600" i="1">
                                  <a:effectLst/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3600" i="1"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sz="3600" i="1"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𝑛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ru-RU" sz="3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Прямоугольник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8749" y="3832506"/>
                <a:ext cx="2719334" cy="1133067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Прямоугольник 7"/>
              <p:cNvSpPr/>
              <p:nvPr/>
            </p:nvSpPr>
            <p:spPr>
              <a:xfrm>
                <a:off x="-45764" y="3862123"/>
                <a:ext cx="4102662" cy="67832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457200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3600" dirty="0" smtClean="0">
                    <a:latin typeface="Times New Roman" panose="02020603050405020304" pitchFamily="18" charset="0"/>
                    <a:ea typeface="Calibri"/>
                    <a:cs typeface="Times New Roman" panose="02020603050405020304" pitchFamily="18" charset="0"/>
                  </a:rPr>
                  <a:t>3)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3600" i="1">
                            <a:latin typeface="Cambria Math"/>
                            <a:ea typeface="Calibri"/>
                            <a:cs typeface="Times New Roman"/>
                          </a:rPr>
                        </m:ctrlPr>
                      </m:sSupPr>
                      <m:e>
                        <m:r>
                          <a:rPr lang="en-US" sz="36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(</m:t>
                        </m:r>
                        <m:r>
                          <a:rPr lang="en-US" sz="36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𝑎𝑏</m:t>
                        </m:r>
                        <m:r>
                          <a:rPr lang="en-US" sz="36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)</m:t>
                        </m:r>
                      </m:e>
                      <m:sup>
                        <m:r>
                          <a:rPr lang="en-US" sz="36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𝑛</m:t>
                        </m:r>
                      </m:sup>
                    </m:sSup>
                    <m:r>
                      <a:rPr lang="en-US" sz="3600" i="1">
                        <a:effectLst/>
                        <a:latin typeface="Cambria Math"/>
                        <a:ea typeface="Calibri"/>
                        <a:cs typeface="Times New Roman"/>
                      </a:rPr>
                      <m:t>=</m:t>
                    </m:r>
                    <m:sSup>
                      <m:sSupPr>
                        <m:ctrlPr>
                          <a:rPr lang="ru-RU" sz="36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</m:ctrlPr>
                      </m:sSupPr>
                      <m:e>
                        <m:r>
                          <a:rPr lang="en-US" sz="36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𝑎</m:t>
                        </m:r>
                      </m:e>
                      <m:sup>
                        <m:r>
                          <a:rPr lang="en-US" sz="36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𝑛</m:t>
                        </m:r>
                      </m:sup>
                    </m:sSup>
                    <m:r>
                      <a:rPr lang="en-US" sz="3600" i="1">
                        <a:effectLst/>
                        <a:latin typeface="Cambria Math"/>
                        <a:ea typeface="Calibri"/>
                        <a:cs typeface="Times New Roman"/>
                      </a:rPr>
                      <m:t>∙</m:t>
                    </m:r>
                    <m:sSup>
                      <m:sSupPr>
                        <m:ctrlPr>
                          <a:rPr lang="ru-RU" sz="36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</m:ctrlPr>
                      </m:sSupPr>
                      <m:e>
                        <m:r>
                          <a:rPr lang="en-US" sz="36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𝑏</m:t>
                        </m:r>
                      </m:e>
                      <m:sup>
                        <m:r>
                          <a:rPr lang="en-US" sz="36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𝑛</m:t>
                        </m:r>
                      </m:sup>
                    </m:sSup>
                  </m:oMath>
                </a14:m>
                <a:endParaRPr lang="ru-RU" sz="3600" dirty="0">
                  <a:latin typeface="Times New Roman" panose="02020603050405020304" pitchFamily="18" charset="0"/>
                  <a:ea typeface="Calibri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45764" y="3862123"/>
                <a:ext cx="4102662" cy="678327"/>
              </a:xfrm>
              <a:prstGeom prst="rect">
                <a:avLst/>
              </a:prstGeom>
              <a:blipFill rotWithShape="1">
                <a:blip r:embed="rId5"/>
                <a:stretch>
                  <a:fillRect t="-9009" b="-3333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Прямоугольник 8"/>
              <p:cNvSpPr/>
              <p:nvPr/>
            </p:nvSpPr>
            <p:spPr>
              <a:xfrm>
                <a:off x="4887928" y="2645666"/>
                <a:ext cx="2918299" cy="116269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360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3600" b="0" i="1" smtClean="0">
                              <a:latin typeface="Cambria Math"/>
                            </a:rPr>
                            <m:t>5) </m:t>
                          </m:r>
                          <m:d>
                            <m:dPr>
                              <m:ctrlPr>
                                <a:rPr lang="ru-RU" sz="3600" i="1"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ru-RU" sz="3600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3600" i="1">
                                      <a:latin typeface="Cambria Math"/>
                                    </a:rPr>
                                    <m:t>𝑎</m:t>
                                  </m:r>
                                </m:num>
                                <m:den>
                                  <m:r>
                                    <a:rPr lang="en-US" sz="3600" i="1">
                                      <a:latin typeface="Cambria Math"/>
                                    </a:rPr>
                                    <m:t>𝑏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3600" i="1">
                              <a:latin typeface="Cambria Math"/>
                            </a:rPr>
                            <m:t>𝑛</m:t>
                          </m:r>
                        </m:sup>
                      </m:sSup>
                      <m:r>
                        <a:rPr lang="en-US" sz="36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ru-RU" sz="3600" i="1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ru-RU" sz="36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3600" i="1">
                                  <a:latin typeface="Cambria Math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sz="3600" i="1">
                                  <a:latin typeface="Cambria Math"/>
                                </a:rPr>
                                <m:t>𝑛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ru-RU" sz="36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3600" i="1">
                                  <a:latin typeface="Cambria Math"/>
                                </a:rPr>
                                <m:t>𝑏</m:t>
                              </m:r>
                            </m:e>
                            <m:sup>
                              <m:r>
                                <a:rPr lang="en-US" sz="3600" i="1">
                                  <a:latin typeface="Cambria Math"/>
                                </a:rPr>
                                <m:t>𝑛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ru-RU" sz="3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Прямоугольник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7928" y="2645666"/>
                <a:ext cx="2918299" cy="1162691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Прямоугольник 9"/>
              <p:cNvSpPr/>
              <p:nvPr/>
            </p:nvSpPr>
            <p:spPr>
              <a:xfrm>
                <a:off x="4837345" y="1717241"/>
                <a:ext cx="3513782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360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3600" b="0" i="1" smtClean="0">
                              <a:latin typeface="Cambria Math"/>
                            </a:rPr>
                            <m:t>4) </m:t>
                          </m:r>
                          <m:d>
                            <m:dPr>
                              <m:ctrlPr>
                                <a:rPr lang="ru-RU" sz="3600" i="1">
                                  <a:effectLst/>
                                  <a:latin typeface="Cambria Math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ru-RU" sz="3600" i="1">
                                      <a:effectLst/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3600" i="1">
                                      <a:effectLst/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en-US" sz="3600" i="1">
                                      <a:effectLst/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𝑛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sz="3600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𝑚</m:t>
                          </m:r>
                        </m:sup>
                      </m:sSup>
                      <m:r>
                        <a:rPr lang="en-US" sz="3600" i="1">
                          <a:effectLst/>
                          <a:latin typeface="Cambria Math"/>
                          <a:ea typeface="Calibri"/>
                          <a:cs typeface="Times New Roman"/>
                        </a:rPr>
                        <m:t>=</m:t>
                      </m:r>
                      <m:sSup>
                        <m:sSupPr>
                          <m:ctrlPr>
                            <a:rPr lang="ru-RU" sz="3600" i="1">
                              <a:effectLst/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3600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𝑎</m:t>
                          </m:r>
                        </m:e>
                        <m:sup>
                          <m:r>
                            <a:rPr lang="en-US" sz="3600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𝑛𝑚</m:t>
                          </m:r>
                        </m:sup>
                      </m:sSup>
                    </m:oMath>
                  </m:oMathPara>
                </a14:m>
                <a:endParaRPr lang="ru-RU" sz="3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Прямоугольник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7345" y="1717241"/>
                <a:ext cx="3513782" cy="646331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Прямоугольник 16"/>
              <p:cNvSpPr/>
              <p:nvPr/>
            </p:nvSpPr>
            <p:spPr>
              <a:xfrm>
                <a:off x="3027966" y="5009973"/>
                <a:ext cx="2600392" cy="67755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457200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3600" dirty="0" smtClean="0">
                    <a:latin typeface="Times New Roman" panose="02020603050405020304" pitchFamily="18" charset="0"/>
                    <a:ea typeface="Calibri"/>
                    <a:cs typeface="Times New Roman" panose="02020603050405020304" pitchFamily="18" charset="0"/>
                  </a:rPr>
                  <a:t>7)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3600" i="1">
                            <a:latin typeface="Cambria Math"/>
                            <a:ea typeface="Calibri"/>
                            <a:cs typeface="Times New Roman"/>
                          </a:rPr>
                        </m:ctrlPr>
                      </m:sSupPr>
                      <m:e>
                        <m:r>
                          <a:rPr lang="ru-RU" sz="36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𝑎</m:t>
                        </m:r>
                      </m:e>
                      <m:sup>
                        <m:r>
                          <a:rPr lang="ru-RU" sz="36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0</m:t>
                        </m:r>
                      </m:sup>
                    </m:sSup>
                    <m:r>
                      <a:rPr lang="ru-RU" sz="3600" i="1">
                        <a:effectLst/>
                        <a:latin typeface="Cambria Math"/>
                        <a:ea typeface="Calibri"/>
                        <a:cs typeface="Times New Roman"/>
                      </a:rPr>
                      <m:t>=1</m:t>
                    </m:r>
                  </m:oMath>
                </a14:m>
                <a:r>
                  <a:rPr lang="ru-RU" sz="3600" dirty="0">
                    <a:latin typeface="Times New Roman" panose="02020603050405020304" pitchFamily="18" charset="0"/>
                    <a:ea typeface="Calibri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7" name="Прямоугольник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7966" y="5009973"/>
                <a:ext cx="2600392" cy="677558"/>
              </a:xfrm>
              <a:prstGeom prst="rect">
                <a:avLst/>
              </a:prstGeom>
              <a:blipFill rotWithShape="1">
                <a:blip r:embed="rId8"/>
                <a:stretch>
                  <a:fillRect t="-9009" b="-3333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985697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3" name="Rectangle 9"/>
          <p:cNvSpPr>
            <a:spLocks noChangeArrowheads="1"/>
          </p:cNvSpPr>
          <p:nvPr/>
        </p:nvSpPr>
        <p:spPr bwMode="auto">
          <a:xfrm>
            <a:off x="395288" y="4274993"/>
            <a:ext cx="8497887" cy="530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defTabSz="914400">
              <a:defRPr/>
            </a:pPr>
            <a:endParaRPr lang="ru-RU" altLang="ru-RU" sz="1500" dirty="0">
              <a:solidFill>
                <a:srgbClr val="002060"/>
              </a:solidFill>
              <a:latin typeface="Georgia" pitchFamily="18" charset="0"/>
            </a:endParaRPr>
          </a:p>
          <a:p>
            <a:pPr defTabSz="914400">
              <a:defRPr/>
            </a:pPr>
            <a:endParaRPr lang="ru-RU" altLang="ru-RU" sz="1350" dirty="0">
              <a:solidFill>
                <a:srgbClr val="002060"/>
              </a:solidFill>
              <a:latin typeface="Georgia" pitchFamily="18" charset="0"/>
            </a:endParaRPr>
          </a:p>
        </p:txBody>
      </p:sp>
      <p:sp>
        <p:nvSpPr>
          <p:cNvPr id="6" name="Знак запрета 5"/>
          <p:cNvSpPr/>
          <p:nvPr/>
        </p:nvSpPr>
        <p:spPr>
          <a:xfrm>
            <a:off x="5724128" y="4805908"/>
            <a:ext cx="1944216" cy="1944216"/>
          </a:xfrm>
          <a:prstGeom prst="noSmoking">
            <a:avLst>
              <a:gd name="adj" fmla="val 6868"/>
            </a:avLst>
          </a:prstGeom>
          <a:solidFill>
            <a:schemeClr val="accent2">
              <a:lumMod val="60000"/>
              <a:lumOff val="40000"/>
              <a:alpha val="67000"/>
            </a:schemeClr>
          </a:solidFill>
          <a:ln>
            <a:solidFill>
              <a:schemeClr val="accent1">
                <a:shade val="50000"/>
                <a:alpha val="13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ru-RU">
              <a:solidFill>
                <a:prstClr val="black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83997" y="404664"/>
            <a:ext cx="83599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Свойства арифметического квадратного корня</a:t>
            </a:r>
            <a:endParaRPr lang="ru-RU" sz="3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ямоугольник 2"/>
              <p:cNvSpPr/>
              <p:nvPr/>
            </p:nvSpPr>
            <p:spPr>
              <a:xfrm>
                <a:off x="634444" y="1236234"/>
                <a:ext cx="5317546" cy="71776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>
                  <a:lnSpc>
                    <a:spcPct val="115000"/>
                  </a:lnSpc>
                  <a:spcAft>
                    <a:spcPts val="1000"/>
                  </a:spcAft>
                </a:pPr>
                <a14:m>
                  <m:oMath xmlns:m="http://schemas.openxmlformats.org/officeDocument/2006/math">
                    <m:r>
                      <a:rPr lang="ru-RU" sz="3200" i="1" smtClean="0">
                        <a:latin typeface="Cambria Math"/>
                        <a:ea typeface="Calibri"/>
                        <a:cs typeface="Times New Roman"/>
                      </a:rPr>
                      <m:t>1</m:t>
                    </m:r>
                    <m:r>
                      <a:rPr lang="ru-RU" sz="3200" b="0" i="1" smtClean="0">
                        <a:latin typeface="Cambria Math"/>
                        <a:ea typeface="Calibri"/>
                        <a:cs typeface="Times New Roman"/>
                      </a:rPr>
                      <m:t>) </m:t>
                    </m:r>
                    <m:rad>
                      <m:radPr>
                        <m:degHide m:val="on"/>
                        <m:ctrlPr>
                          <a:rPr lang="ru-RU" sz="3200" i="1">
                            <a:latin typeface="Cambria Math"/>
                            <a:ea typeface="Calibri"/>
                            <a:cs typeface="Times New Roman"/>
                          </a:rPr>
                        </m:ctrlPr>
                      </m:radPr>
                      <m:deg/>
                      <m:e>
                        <m:r>
                          <m:rPr>
                            <m:sty m:val="p"/>
                          </m:rPr>
                          <a:rPr lang="ru-RU" sz="3200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a</m:t>
                        </m:r>
                        <m:r>
                          <a:rPr lang="ru-RU" sz="3200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∙</m:t>
                        </m:r>
                        <m:r>
                          <m:rPr>
                            <m:sty m:val="p"/>
                          </m:rPr>
                          <a:rPr lang="ru-RU" sz="3200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b</m:t>
                        </m:r>
                      </m:e>
                    </m:rad>
                    <m:r>
                      <a:rPr lang="ru-RU" sz="3200">
                        <a:effectLst/>
                        <a:latin typeface="Cambria Math"/>
                        <a:ea typeface="Calibri"/>
                        <a:cs typeface="Times New Roman"/>
                      </a:rPr>
                      <m:t>=</m:t>
                    </m:r>
                    <m:rad>
                      <m:radPr>
                        <m:degHide m:val="on"/>
                        <m:ctrlPr>
                          <a:rPr lang="ru-RU" sz="32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</m:ctrlPr>
                      </m:radPr>
                      <m:deg/>
                      <m:e>
                        <m:r>
                          <m:rPr>
                            <m:sty m:val="p"/>
                          </m:rPr>
                          <a:rPr lang="ru-RU" sz="3200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a</m:t>
                        </m:r>
                      </m:e>
                    </m:rad>
                    <m:r>
                      <a:rPr lang="ru-RU" sz="3200">
                        <a:effectLst/>
                        <a:latin typeface="Cambria Math"/>
                        <a:ea typeface="Calibri"/>
                        <a:cs typeface="Times New Roman"/>
                      </a:rPr>
                      <m:t>∙</m:t>
                    </m:r>
                    <m:rad>
                      <m:radPr>
                        <m:degHide m:val="on"/>
                        <m:ctrlPr>
                          <a:rPr lang="ru-RU" sz="32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</m:ctrlPr>
                      </m:radPr>
                      <m:deg/>
                      <m:e>
                        <m:r>
                          <m:rPr>
                            <m:sty m:val="p"/>
                          </m:rPr>
                          <a:rPr lang="ru-RU" sz="3200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b</m:t>
                        </m:r>
                      </m:e>
                    </m:rad>
                  </m:oMath>
                </a14:m>
                <a:r>
                  <a:rPr lang="en-US" sz="3200" dirty="0">
                    <a:latin typeface="Times New Roman" panose="02020603050405020304" pitchFamily="18" charset="0"/>
                    <a:ea typeface="Times New Roman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3200">
                        <a:effectLst/>
                        <a:latin typeface="Cambria Math"/>
                        <a:ea typeface="Times New Roman"/>
                        <a:cs typeface="Times New Roman"/>
                      </a:rPr>
                      <m:t>(</m:t>
                    </m:r>
                    <m:r>
                      <m:rPr>
                        <m:sty m:val="p"/>
                      </m:rPr>
                      <a:rPr lang="en-US" sz="3200">
                        <a:effectLst/>
                        <a:latin typeface="Cambria Math"/>
                        <a:ea typeface="Times New Roman"/>
                        <a:cs typeface="Times New Roman"/>
                      </a:rPr>
                      <m:t>a</m:t>
                    </m:r>
                    <m:r>
                      <a:rPr lang="en-US" sz="3200">
                        <a:effectLst/>
                        <a:latin typeface="Cambria Math"/>
                        <a:ea typeface="Times New Roman"/>
                        <a:cs typeface="Times New Roman"/>
                      </a:rPr>
                      <m:t>, </m:t>
                    </m:r>
                    <m:r>
                      <m:rPr>
                        <m:sty m:val="p"/>
                      </m:rPr>
                      <a:rPr lang="en-US" sz="3200">
                        <a:effectLst/>
                        <a:latin typeface="Cambria Math"/>
                        <a:ea typeface="Times New Roman"/>
                        <a:cs typeface="Times New Roman"/>
                      </a:rPr>
                      <m:t>b</m:t>
                    </m:r>
                    <m:r>
                      <a:rPr lang="en-US" sz="3200">
                        <a:effectLst/>
                        <a:latin typeface="Cambria Math"/>
                        <a:ea typeface="Times New Roman"/>
                        <a:cs typeface="Times New Roman"/>
                      </a:rPr>
                      <m:t>≥0)</m:t>
                    </m:r>
                  </m:oMath>
                </a14:m>
                <a:endParaRPr lang="ru-RU" sz="3200" dirty="0">
                  <a:latin typeface="Times New Roman" panose="02020603050405020304" pitchFamily="18" charset="0"/>
                  <a:ea typeface="Calibri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4444" y="1236234"/>
                <a:ext cx="5317546" cy="717761"/>
              </a:xfrm>
              <a:prstGeom prst="rect">
                <a:avLst/>
              </a:prstGeom>
              <a:blipFill rotWithShape="1">
                <a:blip r:embed="rId2"/>
                <a:stretch>
                  <a:fillRect t="-1695" b="-1779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571103" y="1988840"/>
                <a:ext cx="4864992" cy="156331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ru-RU" sz="3200" dirty="0" smtClean="0">
                    <a:latin typeface="Times New Roman" panose="02020603050405020304" pitchFamily="18" charset="0"/>
                    <a:ea typeface="Calibri"/>
                    <a:cs typeface="Times New Roman" panose="02020603050405020304" pitchFamily="18" charset="0"/>
                  </a:rPr>
                  <a:t>2)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ru-RU" sz="3200" i="1">
                            <a:latin typeface="Cambria Math"/>
                            <a:ea typeface="Calibri"/>
                            <a:cs typeface="Times New Roman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ru-RU" sz="3200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</m:ctrlPr>
                          </m:fPr>
                          <m:num>
                            <m:r>
                              <a:rPr lang="ru-RU" sz="3200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𝑎</m:t>
                            </m:r>
                          </m:num>
                          <m:den>
                            <m:r>
                              <a:rPr lang="ru-RU" sz="3200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𝑏</m:t>
                            </m:r>
                          </m:den>
                        </m:f>
                      </m:e>
                    </m:rad>
                    <m:r>
                      <a:rPr lang="ru-RU" sz="3200">
                        <a:effectLst/>
                        <a:latin typeface="Cambria Math"/>
                        <a:ea typeface="Calibri"/>
                        <a:cs typeface="Times New Roman"/>
                      </a:rPr>
                      <m:t>=</m:t>
                    </m:r>
                    <m:f>
                      <m:fPr>
                        <m:ctrlPr>
                          <a:rPr lang="ru-RU" sz="32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ru-RU" sz="3200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</m:ctrlPr>
                          </m:radPr>
                          <m:deg/>
                          <m:e>
                            <m:r>
                              <a:rPr lang="ru-RU" sz="3200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𝑎</m:t>
                            </m:r>
                          </m:e>
                        </m:rad>
                      </m:num>
                      <m:den>
                        <m:rad>
                          <m:radPr>
                            <m:degHide m:val="on"/>
                            <m:ctrlPr>
                              <a:rPr lang="ru-RU" sz="3200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</m:ctrlPr>
                          </m:radPr>
                          <m:deg/>
                          <m:e>
                            <m:r>
                              <a:rPr lang="ru-RU" sz="3200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𝑏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sz="3200" dirty="0">
                    <a:latin typeface="Times New Roman" panose="02020603050405020304" pitchFamily="18" charset="0"/>
                    <a:ea typeface="Times New Roman"/>
                    <a:cs typeface="Times New Roman" panose="02020603050405020304" pitchFamily="18" charset="0"/>
                  </a:rPr>
                  <a:t> , </a:t>
                </a:r>
                <a14:m>
                  <m:oMath xmlns:m="http://schemas.openxmlformats.org/officeDocument/2006/math">
                    <m:r>
                      <a:rPr lang="en-US" sz="3200">
                        <a:effectLst/>
                        <a:latin typeface="Cambria Math"/>
                        <a:ea typeface="Times New Roman"/>
                        <a:cs typeface="Times New Roman"/>
                      </a:rPr>
                      <m:t>(</m:t>
                    </m:r>
                    <m:r>
                      <m:rPr>
                        <m:sty m:val="p"/>
                      </m:rPr>
                      <a:rPr lang="en-US" sz="3200">
                        <a:effectLst/>
                        <a:latin typeface="Cambria Math"/>
                        <a:ea typeface="Times New Roman"/>
                        <a:cs typeface="Times New Roman"/>
                      </a:rPr>
                      <m:t>a</m:t>
                    </m:r>
                    <m:r>
                      <a:rPr lang="en-US" sz="3200">
                        <a:effectLst/>
                        <a:latin typeface="Cambria Math"/>
                        <a:ea typeface="Times New Roman"/>
                        <a:cs typeface="Times New Roman"/>
                      </a:rPr>
                      <m:t>≥0,</m:t>
                    </m:r>
                    <m:r>
                      <m:rPr>
                        <m:sty m:val="p"/>
                      </m:rPr>
                      <a:rPr lang="en-US" sz="3200">
                        <a:effectLst/>
                        <a:latin typeface="Cambria Math"/>
                        <a:ea typeface="Times New Roman"/>
                        <a:cs typeface="Times New Roman"/>
                      </a:rPr>
                      <m:t>b</m:t>
                    </m:r>
                    <m:r>
                      <a:rPr lang="en-US" sz="3200">
                        <a:effectLst/>
                        <a:latin typeface="Cambria Math"/>
                        <a:ea typeface="Times New Roman"/>
                        <a:cs typeface="Times New Roman"/>
                      </a:rPr>
                      <m:t>&gt;0)</m:t>
                    </m:r>
                  </m:oMath>
                </a14:m>
                <a:endParaRPr lang="ru-RU" sz="3200" dirty="0">
                  <a:latin typeface="Times New Roman" panose="02020603050405020304" pitchFamily="18" charset="0"/>
                  <a:ea typeface="Calibri"/>
                  <a:cs typeface="Times New Roman" panose="02020603050405020304" pitchFamily="18" charset="0"/>
                </a:endParaRPr>
              </a:p>
              <a:p>
                <a:pPr marL="485775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dirty="0">
                    <a:ea typeface="Calibri"/>
                    <a:cs typeface="Times New Roman"/>
                  </a:rPr>
                  <a:t> </a:t>
                </a:r>
                <a:endParaRPr lang="ru-RU" dirty="0">
                  <a:ea typeface="Calibri"/>
                  <a:cs typeface="Times New Roman"/>
                </a:endParaRPr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103" y="1988840"/>
                <a:ext cx="4864992" cy="1563313"/>
              </a:xfrm>
              <a:prstGeom prst="rect">
                <a:avLst/>
              </a:prstGeom>
              <a:blipFill rotWithShape="1">
                <a:blip r:embed="rId3"/>
                <a:stretch>
                  <a:fillRect l="-325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Прямоугольник 4"/>
              <p:cNvSpPr/>
              <p:nvPr/>
            </p:nvSpPr>
            <p:spPr>
              <a:xfrm>
                <a:off x="485975" y="4348708"/>
                <a:ext cx="4005648" cy="5903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320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ru-RU" sz="3200" b="0" i="1" smtClean="0">
                              <a:latin typeface="Cambria Math"/>
                            </a:rPr>
                            <m:t>4) </m:t>
                          </m:r>
                          <m:d>
                            <m:dPr>
                              <m:ctrlPr>
                                <a:rPr lang="ru-RU" sz="3200" i="1">
                                  <a:latin typeface="Cambria Math"/>
                                </a:rPr>
                              </m:ctrlPr>
                            </m:dPr>
                            <m:e>
                              <m:rad>
                                <m:radPr>
                                  <m:degHide m:val="on"/>
                                  <m:ctrlPr>
                                    <a:rPr lang="ru-RU" sz="3200" i="1">
                                      <a:latin typeface="Cambria Math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ru-RU" sz="3200" i="1"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</m:rad>
                            </m:e>
                          </m:d>
                        </m:e>
                        <m:sup>
                          <m:r>
                            <a:rPr lang="ru-RU" sz="3200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ru-RU" sz="3200">
                          <a:latin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ru-RU" sz="3200">
                          <a:latin typeface="Cambria Math"/>
                        </a:rPr>
                        <m:t>a</m:t>
                      </m:r>
                      <m:r>
                        <a:rPr lang="ru-RU" sz="3200">
                          <a:latin typeface="Cambria Math"/>
                        </a:rPr>
                        <m:t>, (</m:t>
                      </m:r>
                      <m:r>
                        <m:rPr>
                          <m:sty m:val="p"/>
                        </m:rPr>
                        <a:rPr lang="ru-RU" sz="3200">
                          <a:latin typeface="Cambria Math"/>
                        </a:rPr>
                        <m:t>a</m:t>
                      </m:r>
                      <m:r>
                        <a:rPr lang="ru-RU" sz="3200">
                          <a:latin typeface="Cambria Math"/>
                        </a:rPr>
                        <m:t>≥0)</m:t>
                      </m:r>
                    </m:oMath>
                  </m:oMathPara>
                </a14:m>
                <a:endParaRPr lang="ru-RU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975" y="4348708"/>
                <a:ext cx="4005648" cy="590354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Прямоугольник 6"/>
              <p:cNvSpPr/>
              <p:nvPr/>
            </p:nvSpPr>
            <p:spPr>
              <a:xfrm>
                <a:off x="486871" y="3373884"/>
                <a:ext cx="2806346" cy="7064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3200" i="1">
                          <a:latin typeface="Cambria Math"/>
                        </a:rPr>
                        <m:t>3</m:t>
                      </m:r>
                      <m:r>
                        <a:rPr lang="ru-RU" sz="3200" b="0" i="1" smtClean="0">
                          <a:latin typeface="Cambria Math"/>
                        </a:rPr>
                        <m:t>)  </m:t>
                      </m:r>
                      <m:rad>
                        <m:radPr>
                          <m:degHide m:val="on"/>
                          <m:ctrlPr>
                            <a:rPr lang="ru-RU" sz="3200" i="1">
                              <a:latin typeface="Cambria Math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ru-RU" sz="3200" i="1">
                                  <a:effectLst/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ru-RU" sz="3200" i="1"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ru-RU" sz="3200" i="1"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  <m:r>
                        <a:rPr lang="ru-RU" sz="3200">
                          <a:effectLst/>
                          <a:latin typeface="Cambria Math"/>
                          <a:ea typeface="Calibri"/>
                          <a:cs typeface="Times New Roman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ru-RU" sz="3200" i="1">
                              <a:effectLst/>
                              <a:latin typeface="Cambria Math"/>
                            </a:rPr>
                          </m:ctrlPr>
                        </m:dPr>
                        <m:e>
                          <m:r>
                            <a:rPr lang="ru-RU" sz="3200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𝑎</m:t>
                          </m:r>
                        </m:e>
                      </m:d>
                      <m:r>
                        <a:rPr lang="ru-RU" sz="3200">
                          <a:effectLst/>
                          <a:latin typeface="Cambria Math"/>
                          <a:ea typeface="Calibri"/>
                          <a:cs typeface="Times New Roman"/>
                        </a:rPr>
                        <m:t>, </m:t>
                      </m:r>
                    </m:oMath>
                  </m:oMathPara>
                </a14:m>
                <a:endParaRPr lang="ru-RU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Прямоугольник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871" y="3373884"/>
                <a:ext cx="2806346" cy="70647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Прямоугольник 7"/>
              <p:cNvSpPr/>
              <p:nvPr/>
            </p:nvSpPr>
            <p:spPr>
              <a:xfrm>
                <a:off x="4485567" y="5359119"/>
                <a:ext cx="4530215" cy="83779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ru-RU" sz="4000" i="1"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ru-RU" sz="4000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𝑎</m:t>
                          </m:r>
                          <m:r>
                            <a:rPr lang="ru-RU" sz="4000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±</m:t>
                          </m:r>
                          <m:r>
                            <a:rPr lang="ru-RU" sz="4000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𝑏</m:t>
                          </m:r>
                        </m:e>
                      </m:rad>
                      <m:r>
                        <a:rPr lang="ru-RU" sz="4000">
                          <a:latin typeface="Cambria Math"/>
                          <a:ea typeface="Calibri"/>
                          <a:cs typeface="Times New Roman"/>
                        </a:rPr>
                        <m:t>≠</m:t>
                      </m:r>
                      <m:rad>
                        <m:radPr>
                          <m:degHide m:val="on"/>
                          <m:ctrlPr>
                            <a:rPr lang="ru-RU" sz="4000" i="1">
                              <a:effectLst/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ru-RU" sz="4000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𝑎</m:t>
                          </m:r>
                        </m:e>
                      </m:rad>
                      <m:r>
                        <a:rPr lang="ru-RU" sz="4000">
                          <a:effectLst/>
                          <a:latin typeface="Cambria Math"/>
                          <a:ea typeface="Calibri"/>
                          <a:cs typeface="Times New Roman"/>
                        </a:rPr>
                        <m:t>±</m:t>
                      </m:r>
                      <m:rad>
                        <m:radPr>
                          <m:degHide m:val="on"/>
                          <m:ctrlPr>
                            <a:rPr lang="ru-RU" sz="4000" i="1">
                              <a:effectLst/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ru-RU" sz="4000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𝑏</m:t>
                          </m:r>
                        </m:e>
                      </m:rad>
                      <m:r>
                        <a:rPr lang="ru-RU" sz="4000">
                          <a:effectLst/>
                          <a:latin typeface="Cambria Math"/>
                          <a:ea typeface="Calibri"/>
                          <a:cs typeface="Times New Roman"/>
                        </a:rPr>
                        <m:t> </m:t>
                      </m:r>
                    </m:oMath>
                  </m:oMathPara>
                </a14:m>
                <a:endParaRPr lang="ru-RU" sz="4000" dirty="0"/>
              </a:p>
            </p:txBody>
          </p:sp>
        </mc:Choice>
        <mc:Fallback xmlns="">
          <p:sp>
            <p:nvSpPr>
              <p:cNvPr id="8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5567" y="5359119"/>
                <a:ext cx="4530215" cy="837793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104034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3" name="Rectangle 9"/>
          <p:cNvSpPr>
            <a:spLocks noChangeArrowheads="1"/>
          </p:cNvSpPr>
          <p:nvPr/>
        </p:nvSpPr>
        <p:spPr bwMode="auto">
          <a:xfrm>
            <a:off x="395288" y="3847954"/>
            <a:ext cx="8497887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ru-RU" sz="2800" dirty="0" smtClean="0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 вынесение </a:t>
            </a:r>
            <a:r>
              <a:rPr lang="ru-RU" sz="2800" dirty="0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общего множителя за скобки;</a:t>
            </a:r>
          </a:p>
          <a:p>
            <a:r>
              <a:rPr lang="ru-RU" sz="2800" dirty="0" smtClean="0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использование </a:t>
            </a:r>
            <a:r>
              <a:rPr lang="ru-RU" sz="2800" dirty="0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формул сокращенного умножения;</a:t>
            </a:r>
          </a:p>
          <a:p>
            <a:r>
              <a:rPr lang="ru-RU" sz="2800" dirty="0" smtClean="0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3) метод группировки</a:t>
            </a:r>
            <a:r>
              <a:rPr lang="en-US" sz="1600" dirty="0">
                <a:solidFill>
                  <a:srgbClr val="202124"/>
                </a:solidFill>
                <a:latin typeface="arial"/>
              </a:rPr>
              <a:t>.</a:t>
            </a:r>
            <a:endParaRPr lang="ru-RU" sz="1600" b="0" i="0" dirty="0">
              <a:solidFill>
                <a:srgbClr val="202124"/>
              </a:solidFill>
              <a:effectLst/>
              <a:latin typeface="arial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206684" y="215171"/>
            <a:ext cx="63914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Формулы сокращенного умножения</a:t>
            </a:r>
            <a:endParaRPr lang="ru-RU" sz="3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395288" y="927256"/>
                <a:ext cx="6065635" cy="85767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3600" i="1" smtClean="0">
                              <a:latin typeface="Cambria Math"/>
                              <a:ea typeface="Calibri"/>
                              <a:cs typeface="Times New Roman"/>
                            </a:rPr>
                          </m:ctrlPr>
                        </m:sSupPr>
                        <m:e>
                          <m:r>
                            <a:rPr lang="ru-RU" sz="3600" b="0" i="1" smtClean="0">
                              <a:latin typeface="Cambria Math"/>
                              <a:ea typeface="Calibri"/>
                              <a:cs typeface="Times New Roman"/>
                            </a:rPr>
                            <m:t>1) </m:t>
                          </m:r>
                          <m:r>
                            <a:rPr lang="ru-RU" sz="3600" b="0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(</m:t>
                          </m:r>
                          <m:r>
                            <a:rPr lang="en-US" sz="3600" b="0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𝑎</m:t>
                          </m:r>
                          <m:r>
                            <a:rPr lang="en-US" sz="3600" b="0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+</m:t>
                          </m:r>
                          <m:r>
                            <a:rPr lang="en-US" sz="3600" b="0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𝑏</m:t>
                          </m:r>
                          <m:r>
                            <a:rPr lang="en-US" sz="3600" b="0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)</m:t>
                          </m:r>
                        </m:e>
                        <m:sup>
                          <m:r>
                            <a:rPr lang="ru-RU" sz="3600" b="0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2</m:t>
                          </m:r>
                        </m:sup>
                      </m:sSup>
                      <m:r>
                        <a:rPr lang="ru-RU" sz="3600" b="0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=</m:t>
                      </m:r>
                      <m:sSup>
                        <m:sSupPr>
                          <m:ctrlPr>
                            <a:rPr lang="ru-RU" sz="36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</m:ctrlPr>
                        </m:sSupPr>
                        <m:e>
                          <m:r>
                            <a:rPr lang="ru-RU" sz="3600" b="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𝑎</m:t>
                          </m:r>
                        </m:e>
                        <m:sup>
                          <m:r>
                            <a:rPr lang="ru-RU" sz="3600" b="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2</m:t>
                          </m:r>
                        </m:sup>
                      </m:sSup>
                      <m:r>
                        <a:rPr lang="ru-RU" sz="3600" b="0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+2</m:t>
                      </m:r>
                      <m:r>
                        <a:rPr lang="ru-RU" sz="3600" b="0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𝑎𝑏</m:t>
                      </m:r>
                      <m:r>
                        <a:rPr lang="ru-RU" sz="3600" b="0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+</m:t>
                      </m:r>
                      <m:sSup>
                        <m:sSupPr>
                          <m:ctrlPr>
                            <a:rPr lang="ru-RU" sz="36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</m:ctrlPr>
                        </m:sSupPr>
                        <m:e>
                          <m:r>
                            <a:rPr lang="ru-RU" sz="3600" b="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𝑏</m:t>
                          </m:r>
                        </m:e>
                        <m:sup>
                          <m:r>
                            <a:rPr lang="ru-RU" sz="3600" b="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2</m:t>
                          </m:r>
                        </m:sup>
                      </m:sSup>
                      <m:r>
                        <a:rPr lang="ru-RU" sz="3600" b="0" i="1" smtClean="0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;</m:t>
                      </m:r>
                    </m:oMath>
                  </m:oMathPara>
                </a14:m>
                <a:endParaRPr lang="ru-RU" sz="3600" dirty="0">
                  <a:ea typeface="Calibri"/>
                  <a:cs typeface="Times New Roman"/>
                </a:endParaRPr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288" y="927256"/>
                <a:ext cx="6065635" cy="857671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Прямоугольник 4"/>
              <p:cNvSpPr/>
              <p:nvPr/>
            </p:nvSpPr>
            <p:spPr>
              <a:xfrm>
                <a:off x="533477" y="1648727"/>
                <a:ext cx="6198763" cy="7294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ru-RU" sz="3600" dirty="0" smtClean="0">
                    <a:latin typeface="Times New Roman" panose="02020603050405020304" pitchFamily="18" charset="0"/>
                    <a:ea typeface="Calibri"/>
                    <a:cs typeface="Times New Roman" panose="02020603050405020304" pitchFamily="18" charset="0"/>
                  </a:rPr>
                  <a:t>2)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36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</m:ctrlPr>
                      </m:sSupPr>
                      <m:e>
                        <m:r>
                          <a:rPr lang="ru-RU" sz="3600" b="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(</m:t>
                        </m:r>
                        <m:r>
                          <a:rPr lang="en-US" sz="3600" b="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𝑎</m:t>
                        </m:r>
                        <m:r>
                          <a:rPr lang="en-US" sz="3600" b="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−</m:t>
                        </m:r>
                        <m:r>
                          <a:rPr lang="en-US" sz="3600" b="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𝑏</m:t>
                        </m:r>
                        <m:r>
                          <a:rPr lang="en-US" sz="3600" b="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)</m:t>
                        </m:r>
                      </m:e>
                      <m:sup>
                        <m:r>
                          <a:rPr lang="ru-RU" sz="3600" b="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2</m:t>
                        </m:r>
                      </m:sup>
                    </m:sSup>
                    <m:r>
                      <a:rPr lang="ru-RU" sz="3600" b="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=</m:t>
                    </m:r>
                    <m:sSup>
                      <m:sSupPr>
                        <m:ctrlPr>
                          <a:rPr lang="ru-RU" sz="36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sSupPr>
                      <m:e>
                        <m:r>
                          <a:rPr lang="ru-RU" sz="3600" b="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𝑎</m:t>
                        </m:r>
                      </m:e>
                      <m:sup>
                        <m:r>
                          <a:rPr lang="ru-RU" sz="3600" b="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2</m:t>
                        </m:r>
                      </m:sup>
                    </m:sSup>
                    <m:r>
                      <a:rPr lang="ru-RU" sz="3600" b="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−2</m:t>
                    </m:r>
                    <m:r>
                      <a:rPr lang="ru-RU" sz="3600" b="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𝑎𝑏</m:t>
                    </m:r>
                    <m:r>
                      <a:rPr lang="ru-RU" sz="3600" b="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+</m:t>
                    </m:r>
                    <m:sSup>
                      <m:sSupPr>
                        <m:ctrlPr>
                          <a:rPr lang="ru-RU" sz="36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sSupPr>
                      <m:e>
                        <m:r>
                          <a:rPr lang="ru-RU" sz="3600" b="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𝑏</m:t>
                        </m:r>
                      </m:e>
                      <m:sup>
                        <m:r>
                          <a:rPr lang="ru-RU" sz="3600" b="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2</m:t>
                        </m:r>
                      </m:sup>
                    </m:sSup>
                    <m:r>
                      <a:rPr lang="ru-RU" sz="3600" b="0" i="1" smtClean="0">
                        <a:effectLst/>
                        <a:latin typeface="Cambria Math"/>
                        <a:ea typeface="Times New Roman"/>
                        <a:cs typeface="Times New Roman"/>
                      </a:rPr>
                      <m:t>;</m:t>
                    </m:r>
                  </m:oMath>
                </a14:m>
                <a:endParaRPr lang="ru-RU" sz="3600" dirty="0">
                  <a:latin typeface="Times New Roman" panose="02020603050405020304" pitchFamily="18" charset="0"/>
                  <a:ea typeface="Calibri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77" y="1648727"/>
                <a:ext cx="6198763" cy="729430"/>
              </a:xfrm>
              <a:prstGeom prst="rect">
                <a:avLst/>
              </a:prstGeom>
              <a:blipFill rotWithShape="1">
                <a:blip r:embed="rId3"/>
                <a:stretch>
                  <a:fillRect l="-3051" t="-8333" b="-2333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Прямоугольник 5"/>
              <p:cNvSpPr/>
              <p:nvPr/>
            </p:nvSpPr>
            <p:spPr>
              <a:xfrm>
                <a:off x="476547" y="2333131"/>
                <a:ext cx="5984376" cy="7294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ru-RU" sz="36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</m:ctrlPr>
                      </m:sSupPr>
                      <m:e>
                        <m:r>
                          <a:rPr lang="ru-RU" sz="3600" b="0" i="1" smtClean="0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3) </m:t>
                        </m:r>
                        <m:r>
                          <a:rPr lang="ru-RU" sz="3600" b="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𝑎</m:t>
                        </m:r>
                      </m:e>
                      <m:sup>
                        <m:r>
                          <a:rPr lang="ru-RU" sz="3600" b="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2</m:t>
                        </m:r>
                      </m:sup>
                    </m:sSup>
                    <m:r>
                      <a:rPr lang="ru-RU" sz="3600" b="0" i="1">
                        <a:effectLst/>
                        <a:latin typeface="Cambria Math"/>
                        <a:ea typeface="Calibri"/>
                        <a:cs typeface="Times New Roman"/>
                      </a:rPr>
                      <m:t>−</m:t>
                    </m:r>
                    <m:sSup>
                      <m:sSupPr>
                        <m:ctrlPr>
                          <a:rPr lang="ru-RU" sz="36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</m:ctrlPr>
                      </m:sSupPr>
                      <m:e>
                        <m:r>
                          <a:rPr lang="ru-RU" sz="3600" b="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𝑏</m:t>
                        </m:r>
                      </m:e>
                      <m:sup>
                        <m:r>
                          <a:rPr lang="ru-RU" sz="3600" b="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2</m:t>
                        </m:r>
                      </m:sup>
                    </m:sSup>
                    <m:r>
                      <a:rPr lang="ru-RU" sz="3600" b="0" i="1">
                        <a:effectLst/>
                        <a:latin typeface="Cambria Math"/>
                        <a:ea typeface="Calibri"/>
                        <a:cs typeface="Times New Roman"/>
                      </a:rPr>
                      <m:t>=(</m:t>
                    </m:r>
                    <m:r>
                      <a:rPr lang="ru-RU" sz="3600" b="0" i="1">
                        <a:effectLst/>
                        <a:latin typeface="Cambria Math"/>
                        <a:ea typeface="Calibri"/>
                        <a:cs typeface="Times New Roman"/>
                      </a:rPr>
                      <m:t>𝑎</m:t>
                    </m:r>
                    <m:r>
                      <a:rPr lang="ru-RU" sz="3600" b="0" i="1">
                        <a:effectLst/>
                        <a:latin typeface="Cambria Math"/>
                        <a:ea typeface="Calibri"/>
                        <a:cs typeface="Times New Roman"/>
                      </a:rPr>
                      <m:t>−</m:t>
                    </m:r>
                    <m:r>
                      <a:rPr lang="ru-RU" sz="3600" b="0" i="1">
                        <a:effectLst/>
                        <a:latin typeface="Cambria Math"/>
                        <a:ea typeface="Calibri"/>
                        <a:cs typeface="Times New Roman"/>
                      </a:rPr>
                      <m:t>𝑏</m:t>
                    </m:r>
                    <m:r>
                      <a:rPr lang="ru-RU" sz="3600" b="0" i="1">
                        <a:effectLst/>
                        <a:latin typeface="Cambria Math"/>
                        <a:ea typeface="Calibri"/>
                        <a:cs typeface="Times New Roman"/>
                      </a:rPr>
                      <m:t>)(</m:t>
                    </m:r>
                    <m:r>
                      <a:rPr lang="ru-RU" sz="3600" b="0" i="1">
                        <a:effectLst/>
                        <a:latin typeface="Cambria Math"/>
                        <a:ea typeface="Calibri"/>
                        <a:cs typeface="Times New Roman"/>
                      </a:rPr>
                      <m:t>𝑎</m:t>
                    </m:r>
                    <m:r>
                      <a:rPr lang="ru-RU" sz="3600" b="0" i="1">
                        <a:effectLst/>
                        <a:latin typeface="Cambria Math"/>
                        <a:ea typeface="Calibri"/>
                        <a:cs typeface="Times New Roman"/>
                      </a:rPr>
                      <m:t>+</m:t>
                    </m:r>
                    <m:r>
                      <a:rPr lang="ru-RU" sz="3600" b="0" i="1">
                        <a:effectLst/>
                        <a:latin typeface="Cambria Math"/>
                        <a:ea typeface="Calibri"/>
                        <a:cs typeface="Times New Roman"/>
                      </a:rPr>
                      <m:t>𝑏</m:t>
                    </m:r>
                    <m:r>
                      <a:rPr lang="ru-RU" sz="3600" b="0" i="1">
                        <a:effectLst/>
                        <a:latin typeface="Cambria Math"/>
                        <a:ea typeface="Calibri"/>
                        <a:cs typeface="Times New Roman"/>
                      </a:rPr>
                      <m:t>)</m:t>
                    </m:r>
                  </m:oMath>
                </a14:m>
                <a:r>
                  <a:rPr lang="ru-RU" sz="3600" dirty="0" smtClean="0">
                    <a:latin typeface="Times New Roman" panose="02020603050405020304" pitchFamily="18" charset="0"/>
                    <a:ea typeface="Calibri"/>
                    <a:cs typeface="Times New Roman" panose="02020603050405020304" pitchFamily="18" charset="0"/>
                  </a:rPr>
                  <a:t>.</a:t>
                </a:r>
                <a:endParaRPr lang="ru-RU" sz="3600" dirty="0">
                  <a:latin typeface="Times New Roman" panose="02020603050405020304" pitchFamily="18" charset="0"/>
                  <a:ea typeface="Calibri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Прямоугольник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547" y="2333131"/>
                <a:ext cx="5984376" cy="729430"/>
              </a:xfrm>
              <a:prstGeom prst="rect">
                <a:avLst/>
              </a:prstGeom>
              <a:blipFill rotWithShape="1">
                <a:blip r:embed="rId4"/>
                <a:stretch>
                  <a:fillRect t="-8403" r="-509" b="-2437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/>
          <p:cNvSpPr txBox="1"/>
          <p:nvPr/>
        </p:nvSpPr>
        <p:spPr>
          <a:xfrm>
            <a:off x="1331640" y="3140968"/>
            <a:ext cx="64363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Способы разложения на множители</a:t>
            </a:r>
            <a:endParaRPr lang="ru-RU" sz="3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05873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94822"/>
            <a:ext cx="8009428" cy="654032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№1. Найдите значение выражения: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sz="half" idx="1"/>
              </p:nvPr>
            </p:nvSpPr>
            <p:spPr>
              <a:xfrm>
                <a:off x="531878" y="2888651"/>
                <a:ext cx="2664296" cy="2952328"/>
              </a:xfrm>
            </p:spPr>
            <p:txBody>
              <a:bodyPr>
                <a:normAutofit/>
              </a:bodyPr>
              <a:lstStyle/>
              <a:p>
                <a:pPr marL="514350" indent="-514350">
                  <a:buAutoNum type="arabicParenR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ru-RU" sz="320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ru-RU" sz="3200" b="0" i="0" smtClean="0">
                            <a:latin typeface="Cambria Math"/>
                          </a:rPr>
                          <m:t>5</m:t>
                        </m:r>
                      </m:e>
                      <m:sup>
                        <m:r>
                          <a:rPr lang="ru-RU" sz="3200" b="0" i="0" smtClean="0">
                            <a:latin typeface="Cambria Math"/>
                          </a:rPr>
                          <m:t>−7</m:t>
                        </m:r>
                      </m:sup>
                    </m:sSup>
                    <m:r>
                      <a:rPr lang="ru-RU" sz="3200" i="0" smtClean="0">
                        <a:latin typeface="Cambria Math"/>
                        <a:ea typeface="Cambria Math"/>
                      </a:rPr>
                      <m:t>∙</m:t>
                    </m:r>
                    <m:sSup>
                      <m:sSupPr>
                        <m:ctrlPr>
                          <a:rPr lang="ru-RU" sz="3200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ru-RU" sz="3200" i="1" smtClean="0"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ru-RU" sz="3200" b="0" i="0" smtClean="0">
                                <a:latin typeface="Cambria Math"/>
                                <a:ea typeface="Cambria Math"/>
                              </a:rPr>
                              <m:t>(5</m:t>
                            </m:r>
                          </m:e>
                          <m:sup>
                            <m:r>
                              <a:rPr lang="ru-RU" sz="3200" b="0" i="0" smtClean="0">
                                <a:latin typeface="Cambria Math"/>
                                <a:ea typeface="Cambria Math"/>
                              </a:rPr>
                              <m:t>5</m:t>
                            </m:r>
                          </m:sup>
                        </m:sSup>
                        <m:r>
                          <a:rPr lang="ru-RU" sz="3200" b="0" i="0" smtClean="0">
                            <a:latin typeface="Cambria Math"/>
                            <a:ea typeface="Cambria Math"/>
                          </a:rPr>
                          <m:t>)</m:t>
                        </m:r>
                      </m:e>
                      <m:sup>
                        <m:r>
                          <a:rPr lang="ru-RU" sz="3200" b="0" i="0" smtClean="0">
                            <a:latin typeface="Cambria Math"/>
                            <a:ea typeface="Cambria Math"/>
                          </a:rPr>
                          <m:t>2</m:t>
                        </m:r>
                      </m:sup>
                    </m:sSup>
                  </m:oMath>
                </a14:m>
                <a:endParaRPr lang="ru-RU" dirty="0" smtClean="0">
                  <a:latin typeface="Times New Roman" panose="02020603050405020304" pitchFamily="18" charset="0"/>
                  <a:ea typeface="Cambria Math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ru-RU" dirty="0" smtClean="0">
                  <a:latin typeface="Times New Roman" panose="02020603050405020304" pitchFamily="18" charset="0"/>
                  <a:ea typeface="Cambria Math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ru-RU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320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ru-RU" sz="3200" b="0" i="1" smtClean="0">
                            <a:latin typeface="Cambria Math"/>
                          </a:rPr>
                          <m:t>9</m:t>
                        </m:r>
                      </m:e>
                      <m:sup>
                        <m:r>
                          <a:rPr lang="ru-RU" sz="3200" b="0" i="1" smtClean="0">
                            <a:latin typeface="Cambria Math"/>
                          </a:rPr>
                          <m:t>−6</m:t>
                        </m:r>
                      </m:sup>
                    </m:sSup>
                    <m:r>
                      <a:rPr lang="ru-RU" sz="3200" i="1" smtClean="0">
                        <a:latin typeface="Cambria Math"/>
                        <a:ea typeface="Cambria Math"/>
                      </a:rPr>
                      <m:t>∙</m:t>
                    </m:r>
                    <m:sSup>
                      <m:sSupPr>
                        <m:ctrlPr>
                          <a:rPr lang="ru-RU" sz="3200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ru-RU" sz="3200" i="1" smtClean="0"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ru-RU" sz="3200" b="0" i="1" smtClean="0">
                                <a:latin typeface="Cambria Math"/>
                                <a:ea typeface="Cambria Math"/>
                              </a:rPr>
                              <m:t>(9</m:t>
                            </m:r>
                          </m:e>
                          <m:sup>
                            <m:r>
                              <a:rPr lang="ru-RU" sz="3200" b="0" i="1" smtClean="0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ru-RU" sz="3200" b="0" i="1" smtClean="0">
                            <a:latin typeface="Cambria Math"/>
                            <a:ea typeface="Cambria Math"/>
                          </a:rPr>
                          <m:t>)</m:t>
                        </m:r>
                      </m:e>
                      <m:sup>
                        <m:r>
                          <a:rPr lang="ru-RU" sz="3200" b="0" i="1" smtClean="0">
                            <a:latin typeface="Cambria Math"/>
                            <a:ea typeface="Cambria Math"/>
                          </a:rPr>
                          <m:t>4</m:t>
                        </m:r>
                      </m:sup>
                    </m:sSup>
                  </m:oMath>
                </a14:m>
                <a:endParaRPr lang="ru-RU" sz="32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514350" indent="-514350">
                  <a:buAutoNum type="arabicParenR"/>
                </a:pPr>
                <a:endParaRPr lang="ru-RU" i="1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ru-RU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531878" y="2888651"/>
                <a:ext cx="2664296" cy="2952328"/>
              </a:xfrm>
              <a:blipFill rotWithShape="1">
                <a:blip r:embed="rId2"/>
                <a:stretch>
                  <a:fillRect l="-572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Объект 2"/>
              <p:cNvSpPr>
                <a:spLocks noGrp="1"/>
              </p:cNvSpPr>
              <p:nvPr>
                <p:ph sz="half" idx="1"/>
              </p:nvPr>
            </p:nvSpPr>
            <p:spPr>
              <a:xfrm>
                <a:off x="2896927" y="2878438"/>
                <a:ext cx="2376264" cy="648072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3200" b="0" i="0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sSup>
                        <m:sSupPr>
                          <m:ctrlPr>
                            <a:rPr lang="ru-RU" sz="32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ru-RU" sz="32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5</m:t>
                          </m:r>
                        </m:e>
                        <m:sup>
                          <m:r>
                            <a:rPr lang="ru-RU" sz="32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−7</m:t>
                          </m:r>
                        </m:sup>
                      </m:sSup>
                      <m:r>
                        <a:rPr lang="ru-RU" sz="32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sSup>
                        <m:sSupPr>
                          <m:ctrlPr>
                            <a:rPr lang="ru-RU" sz="32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ru-RU" sz="32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5</m:t>
                          </m:r>
                        </m:e>
                        <m:sup>
                          <m:r>
                            <a:rPr lang="ru-RU" sz="32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10</m:t>
                          </m:r>
                        </m:sup>
                      </m:sSup>
                    </m:oMath>
                  </m:oMathPara>
                </a14:m>
                <a:endParaRPr lang="ru-RU" sz="3200" dirty="0" smtClean="0">
                  <a:solidFill>
                    <a:schemeClr val="tx1"/>
                  </a:solidFill>
                  <a:ea typeface="Cambria Math"/>
                </a:endParaRPr>
              </a:p>
            </p:txBody>
          </p:sp>
        </mc:Choice>
        <mc:Fallback xmlns="">
          <p:sp>
            <p:nvSpPr>
              <p:cNvPr id="4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2896927" y="2878438"/>
                <a:ext cx="2376264" cy="648072"/>
              </a:xfr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Объект 2"/>
              <p:cNvSpPr>
                <a:spLocks noGrp="1"/>
              </p:cNvSpPr>
              <p:nvPr>
                <p:ph sz="half" idx="1"/>
              </p:nvPr>
            </p:nvSpPr>
            <p:spPr>
              <a:xfrm>
                <a:off x="4977959" y="2888651"/>
                <a:ext cx="2592288" cy="648072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32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sSup>
                        <m:sSupPr>
                          <m:ctrlPr>
                            <a:rPr lang="ru-RU" sz="32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ru-RU" sz="32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5</m:t>
                          </m:r>
                        </m:e>
                        <m:sup>
                          <m:r>
                            <a:rPr lang="ru-RU" sz="32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3</m:t>
                          </m:r>
                        </m:sup>
                      </m:sSup>
                      <m:r>
                        <a:rPr lang="ru-RU" sz="32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=125</m:t>
                      </m:r>
                    </m:oMath>
                  </m:oMathPara>
                </a14:m>
                <a:endParaRPr lang="ru-RU" sz="3200" dirty="0" smtClean="0">
                  <a:solidFill>
                    <a:schemeClr val="tx1"/>
                  </a:solidFill>
                  <a:ea typeface="Cambria Math"/>
                </a:endParaRPr>
              </a:p>
            </p:txBody>
          </p:sp>
        </mc:Choice>
        <mc:Fallback xmlns="">
          <p:sp>
            <p:nvSpPr>
              <p:cNvPr id="5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4977959" y="2888651"/>
                <a:ext cx="2592288" cy="648072"/>
              </a:xfr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Объект 2"/>
              <p:cNvSpPr>
                <a:spLocks noGrp="1"/>
              </p:cNvSpPr>
              <p:nvPr>
                <p:ph sz="half" idx="1"/>
              </p:nvPr>
            </p:nvSpPr>
            <p:spPr>
              <a:xfrm>
                <a:off x="2856061" y="3968770"/>
                <a:ext cx="2376264" cy="648072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3200" b="0" i="0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sSup>
                        <m:sSupPr>
                          <m:ctrlPr>
                            <a:rPr lang="ru-RU" sz="32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ru-RU" sz="32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9</m:t>
                          </m:r>
                        </m:e>
                        <m:sup>
                          <m:r>
                            <a:rPr lang="ru-RU" sz="32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−6</m:t>
                          </m:r>
                        </m:sup>
                      </m:sSup>
                      <m:r>
                        <a:rPr lang="ru-RU" sz="32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sSup>
                        <m:sSupPr>
                          <m:ctrlPr>
                            <a:rPr lang="ru-RU" sz="32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ru-RU" sz="32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9</m:t>
                          </m:r>
                        </m:e>
                        <m:sup>
                          <m:r>
                            <a:rPr lang="ru-RU" sz="32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8</m:t>
                          </m:r>
                        </m:sup>
                      </m:sSup>
                    </m:oMath>
                  </m:oMathPara>
                </a14:m>
                <a:endParaRPr lang="ru-RU" sz="3200" dirty="0" smtClean="0">
                  <a:solidFill>
                    <a:schemeClr val="tx1"/>
                  </a:solidFill>
                  <a:ea typeface="Cambria Math"/>
                </a:endParaRPr>
              </a:p>
            </p:txBody>
          </p:sp>
        </mc:Choice>
        <mc:Fallback xmlns="">
          <p:sp>
            <p:nvSpPr>
              <p:cNvPr id="6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2856061" y="3968770"/>
                <a:ext cx="2376264" cy="648072"/>
              </a:xfr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Объект 2"/>
              <p:cNvSpPr>
                <a:spLocks noGrp="1"/>
              </p:cNvSpPr>
              <p:nvPr>
                <p:ph sz="half" idx="1"/>
              </p:nvPr>
            </p:nvSpPr>
            <p:spPr>
              <a:xfrm>
                <a:off x="5129175" y="3949405"/>
                <a:ext cx="2160240" cy="648072"/>
              </a:xfrm>
            </p:spPr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32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sSup>
                        <m:sSupPr>
                          <m:ctrlPr>
                            <a:rPr lang="ru-RU" sz="32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ru-RU" sz="32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9</m:t>
                          </m:r>
                        </m:e>
                        <m:sup>
                          <m:r>
                            <a:rPr lang="ru-RU" sz="32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  <m:r>
                        <a:rPr lang="ru-RU" sz="32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=81</m:t>
                      </m:r>
                    </m:oMath>
                  </m:oMathPara>
                </a14:m>
                <a:endParaRPr lang="ru-RU" dirty="0" smtClean="0">
                  <a:solidFill>
                    <a:schemeClr val="tx1"/>
                  </a:solidFill>
                  <a:ea typeface="Cambria Math"/>
                </a:endParaRPr>
              </a:p>
            </p:txBody>
          </p:sp>
        </mc:Choice>
        <mc:Fallback xmlns="">
          <p:sp>
            <p:nvSpPr>
              <p:cNvPr id="7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5129175" y="3949405"/>
                <a:ext cx="2160240" cy="648072"/>
              </a:xfr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Скругленный прямоугольник 9"/>
              <p:cNvSpPr/>
              <p:nvPr/>
            </p:nvSpPr>
            <p:spPr>
              <a:xfrm>
                <a:off x="5231287" y="1128874"/>
                <a:ext cx="2503730" cy="792088"/>
              </a:xfrm>
              <a:prstGeom prst="round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2400" b="1" i="1" smtClean="0">
                              <a:solidFill>
                                <a:schemeClr val="tx1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sSup>
                            <m:sSupPr>
                              <m:ctrlPr>
                                <a:rPr lang="ru-RU" sz="2400" b="1" i="1">
                                  <a:solidFill>
                                    <a:schemeClr val="tx1"/>
                                  </a:solidFill>
                                  <a:latin typeface="Cambria Math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1" i="1">
                                  <a:solidFill>
                                    <a:schemeClr val="tx1"/>
                                  </a:solidFill>
                                  <a:latin typeface="Cambria Math"/>
                                  <a:cs typeface="Times New Roman" panose="02020603050405020304" pitchFamily="18" charset="0"/>
                                </a:rPr>
                                <m:t>(</m:t>
                              </m:r>
                              <m:r>
                                <a:rPr lang="en-US" sz="2400" b="1" i="1">
                                  <a:solidFill>
                                    <a:schemeClr val="tx1"/>
                                  </a:solidFill>
                                  <a:latin typeface="Cambria Math"/>
                                  <a:cs typeface="Times New Roman" panose="02020603050405020304" pitchFamily="18" charset="0"/>
                                </a:rPr>
                                <m:t>𝒂</m:t>
                              </m:r>
                            </m:e>
                            <m:sup>
                              <m:r>
                                <a:rPr lang="en-US" sz="2400" b="1" i="1">
                                  <a:solidFill>
                                    <a:schemeClr val="tx1"/>
                                  </a:solidFill>
                                  <a:latin typeface="Cambria Math"/>
                                  <a:cs typeface="Times New Roman" panose="02020603050405020304" pitchFamily="18" charset="0"/>
                                </a:rPr>
                                <m:t>𝒏</m:t>
                              </m:r>
                            </m:sup>
                          </m:sSup>
                          <m:r>
                            <a:rPr lang="en-US" sz="2400" b="1" i="1">
                              <a:solidFill>
                                <a:schemeClr val="tx1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sz="2400" b="1" i="1">
                              <a:solidFill>
                                <a:schemeClr val="tx1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𝒎</m:t>
                          </m:r>
                        </m:sup>
                      </m:sSup>
                      <m:r>
                        <a:rPr lang="en-US" sz="2400" b="1" i="1">
                          <a:solidFill>
                            <a:schemeClr val="tx1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b="1" i="1">
                              <a:solidFill>
                                <a:schemeClr val="tx1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400" b="1" i="1">
                              <a:solidFill>
                                <a:schemeClr val="tx1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en-US" sz="2400" b="1" i="1">
                              <a:solidFill>
                                <a:schemeClr val="tx1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𝒎</m:t>
                          </m:r>
                          <m:r>
                            <a:rPr lang="en-US" sz="2400" b="1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∙</m:t>
                          </m:r>
                          <m:r>
                            <a:rPr lang="en-US" sz="2400" b="1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𝒏</m:t>
                          </m:r>
                        </m:sup>
                      </m:sSup>
                    </m:oMath>
                  </m:oMathPara>
                </a14:m>
                <a:endParaRPr lang="ru-RU" sz="2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Скругленный прямоугольник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1287" y="1128874"/>
                <a:ext cx="2503730" cy="792088"/>
              </a:xfrm>
              <a:prstGeom prst="round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Скругленный прямоугольник 10"/>
              <p:cNvSpPr/>
              <p:nvPr/>
            </p:nvSpPr>
            <p:spPr>
              <a:xfrm>
                <a:off x="2058137" y="1124744"/>
                <a:ext cx="2448272" cy="792088"/>
              </a:xfrm>
              <a:prstGeom prst="round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2400" b="1" i="1" smtClean="0">
                              <a:solidFill>
                                <a:schemeClr val="tx1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400" b="1" i="1">
                              <a:solidFill>
                                <a:schemeClr val="tx1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en-US" sz="2400" b="1" i="1">
                              <a:solidFill>
                                <a:schemeClr val="tx1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𝒏</m:t>
                          </m:r>
                        </m:sup>
                      </m:sSup>
                      <m:r>
                        <a:rPr lang="ru-RU" sz="2400" i="1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ru-RU" sz="2400" b="1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400" b="1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en-US" sz="2400" b="1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𝒎</m:t>
                          </m:r>
                        </m:sup>
                      </m:sSup>
                      <m:r>
                        <a:rPr lang="en-US" sz="2400" b="1" i="1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b="1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400" b="1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en-US" sz="2400" b="1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𝒎</m:t>
                          </m:r>
                          <m:r>
                            <a:rPr lang="en-US" sz="2400" b="1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2400" b="1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𝒏</m:t>
                          </m:r>
                        </m:sup>
                      </m:sSup>
                    </m:oMath>
                  </m:oMathPara>
                </a14:m>
                <a:endParaRPr lang="ru-RU" sz="1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Скругленный прямоугольник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8137" y="1124744"/>
                <a:ext cx="2448272" cy="792088"/>
              </a:xfrm>
              <a:prstGeom prst="round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Прямая соединительная линия 15"/>
          <p:cNvCxnSpPr/>
          <p:nvPr/>
        </p:nvCxnSpPr>
        <p:spPr>
          <a:xfrm>
            <a:off x="304255" y="3645024"/>
            <a:ext cx="85689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4564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sz="half" idx="1"/>
              </p:nvPr>
            </p:nvSpPr>
            <p:spPr>
              <a:xfrm>
                <a:off x="323528" y="2902271"/>
                <a:ext cx="2376264" cy="3695081"/>
              </a:xfrm>
            </p:spPr>
            <p:txBody>
              <a:bodyPr/>
              <a:lstStyle/>
              <a:p>
                <a:pPr marL="514350" indent="-514350">
                  <a:buAutoNum type="arabicParenR"/>
                </a:pPr>
                <a:r>
                  <a:rPr lang="ru-RU" sz="3600" dirty="0" smtClean="0">
                    <a:latin typeface="Times New Roman" panose="02020603050405020304" pitchFamily="18" charset="0"/>
                    <a:ea typeface="Cambria Math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4000" i="1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ru-RU" sz="4000" i="1" smtClean="0"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ru-RU" sz="4000" b="0" i="1" smtClean="0">
                                <a:latin typeface="Cambria Math"/>
                                <a:ea typeface="Cambria Math"/>
                              </a:rPr>
                              <m:t>9</m:t>
                            </m:r>
                          </m:e>
                          <m:sup>
                            <m:r>
                              <a:rPr lang="ru-RU" sz="4000" b="0" i="1" smtClean="0">
                                <a:latin typeface="Cambria Math"/>
                                <a:ea typeface="Cambria Math"/>
                              </a:rPr>
                              <m:t>−6</m:t>
                            </m:r>
                          </m:sup>
                        </m:sSup>
                        <m:r>
                          <a:rPr lang="ru-RU" sz="4000" i="1" smtClean="0">
                            <a:latin typeface="Cambria Math"/>
                            <a:ea typeface="Cambria Math"/>
                          </a:rPr>
                          <m:t>∙</m:t>
                        </m:r>
                        <m:sSup>
                          <m:sSupPr>
                            <m:ctrlPr>
                              <a:rPr lang="ru-RU" sz="4000" i="1" smtClean="0"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ru-RU" sz="4000" b="0" i="1" smtClean="0">
                                <a:latin typeface="Cambria Math"/>
                                <a:ea typeface="Cambria Math"/>
                              </a:rPr>
                              <m:t>9</m:t>
                            </m:r>
                          </m:e>
                          <m:sup>
                            <m:r>
                              <a:rPr lang="ru-RU" sz="4000" b="0" i="1" smtClean="0">
                                <a:latin typeface="Cambria Math"/>
                                <a:ea typeface="Cambria Math"/>
                              </a:rPr>
                              <m:t>15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ru-RU" sz="4000" i="1" smtClean="0"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ru-RU" sz="4000" b="0" i="1" smtClean="0">
                                <a:latin typeface="Cambria Math"/>
                                <a:ea typeface="Cambria Math"/>
                              </a:rPr>
                              <m:t>9</m:t>
                            </m:r>
                          </m:e>
                          <m:sup>
                            <m:r>
                              <a:rPr lang="ru-RU" sz="4000" b="0" i="1" smtClean="0">
                                <a:latin typeface="Cambria Math"/>
                                <a:ea typeface="Cambria Math"/>
                              </a:rPr>
                              <m:t>7</m:t>
                            </m:r>
                          </m:sup>
                        </m:sSup>
                      </m:den>
                    </m:f>
                  </m:oMath>
                </a14:m>
                <a:endParaRPr lang="ru-RU" sz="4000" dirty="0" smtClean="0">
                  <a:latin typeface="Times New Roman" panose="02020603050405020304" pitchFamily="18" charset="0"/>
                  <a:ea typeface="Cambria Math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ru-RU" sz="40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ea typeface="Cambria Math"/>
                    <a:cs typeface="Times New Roman" panose="02020603050405020304" pitchFamily="18" charset="0"/>
                  </a:rPr>
                  <a:t>2)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40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ru-RU" sz="4000" b="0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ru-RU" sz="4000" i="1" smtClean="0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ru-RU" sz="4000" b="0" i="1" smtClean="0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3</m:t>
                            </m:r>
                          </m:e>
                          <m:sup>
                            <m:r>
                              <a:rPr lang="ru-RU" sz="4000" b="0" i="1" smtClean="0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−10</m:t>
                            </m:r>
                          </m:sup>
                        </m:sSup>
                      </m:den>
                    </m:f>
                    <m:r>
                      <a:rPr lang="ru-RU" sz="4000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∙</m:t>
                    </m:r>
                    <m:f>
                      <m:fPr>
                        <m:ctrlPr>
                          <a:rPr lang="ru-RU" sz="4000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ru-RU" sz="4000" b="0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ru-RU" sz="4000" i="1" smtClean="0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ru-RU" sz="4000" b="0" i="1" smtClean="0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3</m:t>
                            </m:r>
                          </m:e>
                          <m:sup>
                            <m:r>
                              <a:rPr lang="ru-RU" sz="4000" b="0" i="1" smtClean="0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8</m:t>
                            </m:r>
                          </m:sup>
                        </m:sSup>
                      </m:den>
                    </m:f>
                  </m:oMath>
                </a14:m>
                <a:endParaRPr lang="ru-RU" sz="4000" i="1" dirty="0" smtClean="0">
                  <a:solidFill>
                    <a:prstClr val="black"/>
                  </a:solidFill>
                  <a:latin typeface="Times New Roman" panose="02020603050405020304" pitchFamily="18" charset="0"/>
                  <a:ea typeface="Cambria Math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ru-RU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323528" y="2902271"/>
                <a:ext cx="2376264" cy="3695081"/>
              </a:xfrm>
              <a:blipFill rotWithShape="1">
                <a:blip r:embed="rId2"/>
                <a:stretch>
                  <a:fillRect l="-897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Прямоугольник 5"/>
              <p:cNvSpPr/>
              <p:nvPr/>
            </p:nvSpPr>
            <p:spPr>
              <a:xfrm>
                <a:off x="2483768" y="2879919"/>
                <a:ext cx="1542157" cy="108048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9144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320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ru-RU" sz="32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ru-RU" sz="320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ru-RU" sz="320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9</m:t>
                              </m:r>
                            </m:e>
                            <m:sup>
                              <m:r>
                                <a:rPr lang="ru-RU" sz="320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9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ru-RU" sz="320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ru-RU" sz="320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9</m:t>
                              </m:r>
                            </m:e>
                            <m:sup>
                              <m:r>
                                <a:rPr lang="ru-RU" sz="320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7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ru-RU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Прямоугольник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3768" y="2879919"/>
                <a:ext cx="1542157" cy="1080489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734647" y="3186947"/>
                <a:ext cx="2068130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400"/>
                <a14:m>
                  <m:oMath xmlns:m="http://schemas.openxmlformats.org/officeDocument/2006/math">
                    <m:r>
                      <a:rPr lang="ru-RU" sz="3600" i="1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ru-RU" sz="36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ru-RU" sz="36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9</m:t>
                        </m:r>
                      </m:e>
                      <m:sup>
                        <m:r>
                          <a:rPr lang="ru-RU" sz="36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ru-RU" sz="3600" i="1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</m:oMath>
                </a14:m>
                <a:r>
                  <a:rPr lang="ru-RU" sz="3600" dirty="0" smtClean="0">
                    <a:solidFill>
                      <a:schemeClr val="tx1"/>
                    </a:solidFill>
                  </a:rPr>
                  <a:t>81</a:t>
                </a:r>
                <a:endParaRPr lang="ru-RU" sz="3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4647" y="3186947"/>
                <a:ext cx="2068130" cy="646331"/>
              </a:xfrm>
              <a:prstGeom prst="rect">
                <a:avLst/>
              </a:prstGeom>
              <a:blipFill rotWithShape="1">
                <a:blip r:embed="rId4"/>
                <a:stretch>
                  <a:fillRect t="-13208" r="-7965" b="-3584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Прямоугольник 7"/>
              <p:cNvSpPr/>
              <p:nvPr/>
            </p:nvSpPr>
            <p:spPr>
              <a:xfrm>
                <a:off x="2803617" y="3982760"/>
                <a:ext cx="1542157" cy="10475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9144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320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ru-RU" sz="32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sz="32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ru-RU" sz="320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ru-RU" sz="320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3</m:t>
                              </m:r>
                            </m:e>
                            <m:sup>
                              <m:r>
                                <a:rPr lang="ru-RU" sz="320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−10</m:t>
                              </m:r>
                            </m:sup>
                          </m:sSup>
                          <m:r>
                            <a:rPr lang="ru-RU" sz="320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∙</m:t>
                          </m:r>
                          <m:sSup>
                            <m:sSupPr>
                              <m:ctrlPr>
                                <a:rPr lang="ru-RU" sz="320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ru-RU" sz="320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3</m:t>
                              </m:r>
                            </m:e>
                            <m:sup>
                              <m:r>
                                <a:rPr lang="ru-RU" sz="320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8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ru-RU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3617" y="3982760"/>
                <a:ext cx="1542157" cy="1047531"/>
              </a:xfrm>
              <a:prstGeom prst="rect">
                <a:avLst/>
              </a:prstGeom>
              <a:blipFill rotWithShape="1">
                <a:blip r:embed="rId5"/>
                <a:stretch>
                  <a:fillRect r="-2964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Прямоугольник 8"/>
              <p:cNvSpPr/>
              <p:nvPr/>
            </p:nvSpPr>
            <p:spPr>
              <a:xfrm>
                <a:off x="4658368" y="3973882"/>
                <a:ext cx="1542157" cy="10475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9144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320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ru-RU" sz="32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sz="32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ru-RU" sz="320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ru-RU" sz="320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3</m:t>
                              </m:r>
                            </m:e>
                            <m:sup>
                              <m:r>
                                <a:rPr lang="ru-RU" sz="320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−2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ru-RU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Прямоугольник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8368" y="3973882"/>
                <a:ext cx="1542157" cy="1047531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Прямоугольник 9"/>
              <p:cNvSpPr/>
              <p:nvPr/>
            </p:nvSpPr>
            <p:spPr>
              <a:xfrm>
                <a:off x="5964527" y="4237596"/>
                <a:ext cx="1872208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9144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320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ru-RU" sz="32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ru-RU" sz="32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3</m:t>
                          </m:r>
                        </m:e>
                        <m:sup>
                          <m:r>
                            <a:rPr lang="ru-RU" sz="32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ru-RU" sz="320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=9</m:t>
                      </m:r>
                    </m:oMath>
                  </m:oMathPara>
                </a14:m>
                <a:endParaRPr lang="ru-RU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Прямоугольник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64527" y="4237596"/>
                <a:ext cx="1872208" cy="584775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Скругленный прямоугольник 13"/>
              <p:cNvSpPr/>
              <p:nvPr/>
            </p:nvSpPr>
            <p:spPr>
              <a:xfrm>
                <a:off x="2210862" y="1863271"/>
                <a:ext cx="2589418" cy="792088"/>
              </a:xfrm>
              <a:prstGeom prst="round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9144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2400" b="1" i="1" smtClean="0">
                              <a:solidFill>
                                <a:schemeClr val="tx1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400" b="1" i="1">
                              <a:solidFill>
                                <a:schemeClr val="tx1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en-US" sz="2400" b="1" i="1">
                              <a:solidFill>
                                <a:schemeClr val="tx1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𝒏</m:t>
                          </m:r>
                        </m:sup>
                      </m:sSup>
                      <m:r>
                        <a:rPr lang="ru-RU" sz="2400" i="1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ru-RU" sz="2400" b="1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400" b="1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en-US" sz="2400" b="1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𝒎</m:t>
                          </m:r>
                        </m:sup>
                      </m:sSup>
                      <m:r>
                        <a:rPr lang="en-US" sz="2400" b="1" i="1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b="1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400" b="1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en-US" sz="2400" b="1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𝒎</m:t>
                          </m:r>
                          <m:r>
                            <a:rPr lang="en-US" sz="2400" b="1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2400" b="1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𝒏</m:t>
                          </m:r>
                        </m:sup>
                      </m:sSup>
                    </m:oMath>
                  </m:oMathPara>
                </a14:m>
                <a:endParaRPr lang="ru-RU" sz="1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" name="Скругленный прямоугольник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0862" y="1863271"/>
                <a:ext cx="2589418" cy="792088"/>
              </a:xfrm>
              <a:prstGeom prst="round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Скругленный прямоугольник 14"/>
              <p:cNvSpPr/>
              <p:nvPr/>
            </p:nvSpPr>
            <p:spPr>
              <a:xfrm>
                <a:off x="2195736" y="967135"/>
                <a:ext cx="2604544" cy="792088"/>
              </a:xfrm>
              <a:prstGeom prst="round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9144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2400" b="1" i="1" smtClean="0">
                              <a:solidFill>
                                <a:schemeClr val="tx1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400" b="1" i="1">
                              <a:solidFill>
                                <a:schemeClr val="tx1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en-US" sz="2400" b="1" i="1">
                              <a:solidFill>
                                <a:schemeClr val="tx1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𝒏</m:t>
                          </m:r>
                        </m:sup>
                      </m:sSup>
                      <m:r>
                        <a:rPr lang="en-US" sz="2400" b="1" i="1">
                          <a:solidFill>
                            <a:schemeClr val="tx1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:</m:t>
                      </m:r>
                      <m:sSup>
                        <m:sSupPr>
                          <m:ctrlPr>
                            <a:rPr lang="ru-RU" sz="2400" b="1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400" b="1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en-US" sz="2400" b="1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𝒎</m:t>
                          </m:r>
                        </m:sup>
                      </m:sSup>
                      <m:r>
                        <a:rPr lang="en-US" sz="2400" b="1" i="1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b="1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400" b="1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en-US" sz="2400" b="1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𝒎</m:t>
                          </m:r>
                          <m:r>
                            <a:rPr lang="en-US" sz="2400" b="1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2400" b="1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𝒏</m:t>
                          </m:r>
                        </m:sup>
                      </m:sSup>
                    </m:oMath>
                  </m:oMathPara>
                </a14:m>
                <a:endParaRPr lang="ru-RU" sz="1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Скругленный прямоугольник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5736" y="967135"/>
                <a:ext cx="2604544" cy="792088"/>
              </a:xfrm>
              <a:prstGeom prst="round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Скругленный прямоугольник 15"/>
              <p:cNvSpPr/>
              <p:nvPr/>
            </p:nvSpPr>
            <p:spPr>
              <a:xfrm>
                <a:off x="5201785" y="967135"/>
                <a:ext cx="2503730" cy="792088"/>
              </a:xfrm>
              <a:prstGeom prst="round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914400">
                  <a:spcBef>
                    <a:spcPct val="2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2400" b="1" i="1" smtClean="0">
                              <a:solidFill>
                                <a:schemeClr val="tx1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400" b="1" i="1">
                              <a:solidFill>
                                <a:schemeClr val="tx1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en-US" sz="2400" b="1" i="1">
                              <a:solidFill>
                                <a:schemeClr val="tx1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2400" b="1" i="1">
                              <a:solidFill>
                                <a:schemeClr val="tx1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𝒏</m:t>
                          </m:r>
                        </m:sup>
                      </m:sSup>
                      <m:r>
                        <a:rPr lang="en-US" sz="2400" b="1" i="1">
                          <a:solidFill>
                            <a:schemeClr val="tx1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1" i="1">
                              <a:solidFill>
                                <a:schemeClr val="tx1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 b="1" i="1">
                              <a:solidFill>
                                <a:schemeClr val="tx1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𝟏</m:t>
                          </m:r>
                        </m:num>
                        <m:den>
                          <m:sSup>
                            <m:sSupPr>
                              <m:ctrlPr>
                                <a:rPr lang="en-US" sz="2400" b="1" i="1">
                                  <a:solidFill>
                                    <a:schemeClr val="tx1"/>
                                  </a:solidFill>
                                  <a:latin typeface="Cambria Math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1" i="1">
                                  <a:solidFill>
                                    <a:schemeClr val="tx1"/>
                                  </a:solidFill>
                                  <a:latin typeface="Cambria Math"/>
                                  <a:cs typeface="Times New Roman" panose="02020603050405020304" pitchFamily="18" charset="0"/>
                                </a:rPr>
                                <m:t>𝒂</m:t>
                              </m:r>
                            </m:e>
                            <m:sup>
                              <m:r>
                                <a:rPr lang="en-US" sz="2400" b="1" i="1">
                                  <a:solidFill>
                                    <a:schemeClr val="tx1"/>
                                  </a:solidFill>
                                  <a:latin typeface="Cambria Math"/>
                                  <a:cs typeface="Times New Roman" panose="02020603050405020304" pitchFamily="18" charset="0"/>
                                </a:rPr>
                                <m:t>𝒏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ru-RU" sz="2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Скругленный прямоугольник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1785" y="967135"/>
                <a:ext cx="2503730" cy="792088"/>
              </a:xfrm>
              <a:prstGeom prst="round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Скругленный прямоугольник 16"/>
              <p:cNvSpPr/>
              <p:nvPr/>
            </p:nvSpPr>
            <p:spPr>
              <a:xfrm>
                <a:off x="5201785" y="1891290"/>
                <a:ext cx="2503730" cy="792088"/>
              </a:xfrm>
              <a:prstGeom prst="round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9144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2400" b="1" i="1" smtClean="0">
                              <a:solidFill>
                                <a:schemeClr val="tx1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sSup>
                            <m:sSupPr>
                              <m:ctrlPr>
                                <a:rPr lang="ru-RU" sz="2400" b="1" i="1">
                                  <a:solidFill>
                                    <a:schemeClr val="tx1"/>
                                  </a:solidFill>
                                  <a:latin typeface="Cambria Math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1" i="1">
                                  <a:solidFill>
                                    <a:schemeClr val="tx1"/>
                                  </a:solidFill>
                                  <a:latin typeface="Cambria Math"/>
                                  <a:cs typeface="Times New Roman" panose="02020603050405020304" pitchFamily="18" charset="0"/>
                                </a:rPr>
                                <m:t>(</m:t>
                              </m:r>
                              <m:r>
                                <a:rPr lang="en-US" sz="2400" b="1" i="1">
                                  <a:solidFill>
                                    <a:schemeClr val="tx1"/>
                                  </a:solidFill>
                                  <a:latin typeface="Cambria Math"/>
                                  <a:cs typeface="Times New Roman" panose="02020603050405020304" pitchFamily="18" charset="0"/>
                                </a:rPr>
                                <m:t>𝒂</m:t>
                              </m:r>
                            </m:e>
                            <m:sup>
                              <m:r>
                                <a:rPr lang="en-US" sz="2400" b="1" i="1">
                                  <a:solidFill>
                                    <a:schemeClr val="tx1"/>
                                  </a:solidFill>
                                  <a:latin typeface="Cambria Math"/>
                                  <a:cs typeface="Times New Roman" panose="02020603050405020304" pitchFamily="18" charset="0"/>
                                </a:rPr>
                                <m:t>𝒏</m:t>
                              </m:r>
                            </m:sup>
                          </m:sSup>
                          <m:r>
                            <a:rPr lang="en-US" sz="2400" b="1" i="1">
                              <a:solidFill>
                                <a:schemeClr val="tx1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sz="2400" b="1" i="1">
                              <a:solidFill>
                                <a:schemeClr val="tx1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𝒎</m:t>
                          </m:r>
                        </m:sup>
                      </m:sSup>
                      <m:r>
                        <a:rPr lang="en-US" sz="2400" b="1" i="1">
                          <a:solidFill>
                            <a:schemeClr val="tx1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b="1" i="1">
                              <a:solidFill>
                                <a:schemeClr val="tx1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400" b="1" i="1">
                              <a:solidFill>
                                <a:schemeClr val="tx1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en-US" sz="2400" b="1" i="1">
                              <a:solidFill>
                                <a:schemeClr val="tx1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𝒎</m:t>
                          </m:r>
                          <m:r>
                            <a:rPr lang="en-US" sz="2400" b="1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∙</m:t>
                          </m:r>
                          <m:r>
                            <a:rPr lang="en-US" sz="2400" b="1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𝒏</m:t>
                          </m:r>
                        </m:sup>
                      </m:sSup>
                    </m:oMath>
                  </m:oMathPara>
                </a14:m>
                <a:endParaRPr lang="ru-RU" sz="2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Скругленный прямоугольник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1785" y="1891290"/>
                <a:ext cx="2503730" cy="792088"/>
              </a:xfrm>
              <a:prstGeom prst="round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Заголовок 1"/>
          <p:cNvSpPr>
            <a:spLocks noGrp="1"/>
          </p:cNvSpPr>
          <p:nvPr>
            <p:ph type="title"/>
          </p:nvPr>
        </p:nvSpPr>
        <p:spPr>
          <a:xfrm>
            <a:off x="323528" y="294822"/>
            <a:ext cx="8225452" cy="654032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№2. Найдите значение выражения: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>
            <a:off x="323528" y="3960408"/>
            <a:ext cx="85689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8414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sz="half" idx="1"/>
              </p:nvPr>
            </p:nvSpPr>
            <p:spPr>
              <a:xfrm>
                <a:off x="276660" y="2397470"/>
                <a:ext cx="6624736" cy="4140008"/>
              </a:xfrm>
            </p:spPr>
            <p:txBody>
              <a:bodyPr/>
              <a:lstStyle/>
              <a:p>
                <a:pPr marL="514350" indent="-514350">
                  <a:buAutoNum type="arabicParenR"/>
                </a:pPr>
                <a:r>
                  <a:rPr lang="en-US" sz="4400" dirty="0" smtClean="0">
                    <a:ea typeface="Cambria Math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4400" i="1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ru-RU" sz="4400" i="1" smtClean="0"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ru-RU" sz="4400" b="0" i="0" smtClean="0">
                                <a:latin typeface="Cambria Math"/>
                                <a:ea typeface="Cambria Math"/>
                              </a:rPr>
                              <m:t>3</m:t>
                            </m:r>
                          </m:e>
                          <m:sup>
                            <m:r>
                              <a:rPr lang="ru-RU" sz="4400" b="0" i="0" smtClean="0">
                                <a:latin typeface="Cambria Math"/>
                                <a:ea typeface="Cambria Math"/>
                              </a:rPr>
                              <m:t>5</m:t>
                            </m:r>
                          </m:sup>
                        </m:sSup>
                      </m:num>
                      <m:den>
                        <m:r>
                          <a:rPr lang="ru-RU" sz="4400" b="0" i="0" smtClean="0">
                            <a:latin typeface="Cambria Math"/>
                            <a:ea typeface="Cambria Math"/>
                          </a:rPr>
                          <m:t>27</m:t>
                        </m:r>
                      </m:den>
                    </m:f>
                  </m:oMath>
                </a14:m>
                <a:endParaRPr lang="en-US" sz="4000" dirty="0" smtClean="0">
                  <a:ea typeface="Cambria Math"/>
                </a:endParaRPr>
              </a:p>
              <a:p>
                <a:pPr marL="0" indent="0">
                  <a:buNone/>
                </a:pPr>
                <a:endParaRPr lang="ru-RU" sz="4000" dirty="0">
                  <a:ea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600" i="1">
                          <a:latin typeface="Cambria Math"/>
                        </a:rPr>
                        <m:t>2</m:t>
                      </m:r>
                      <m:r>
                        <a:rPr lang="en-US" sz="3600" b="0" i="1" smtClean="0">
                          <a:latin typeface="Cambria Math"/>
                        </a:rPr>
                        <m:t>)</m:t>
                      </m:r>
                      <m:f>
                        <m:fPr>
                          <m:ctrlPr>
                            <a:rPr lang="ru-RU" sz="3600" i="1" smtClean="0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ru-RU" sz="360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ru-RU" sz="3600" b="0" i="1" smtClean="0">
                                  <a:latin typeface="Cambria Math"/>
                                </a:rPr>
                                <m:t>30</m:t>
                              </m:r>
                            </m:e>
                            <m:sup>
                              <m:r>
                                <a:rPr lang="ru-RU" sz="3600" b="0" i="1" smtClean="0">
                                  <a:latin typeface="Cambria Math"/>
                                </a:rPr>
                                <m:t>6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ru-RU" sz="360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ru-RU" sz="3600" b="0" i="1" smtClean="0">
                                  <a:latin typeface="Cambria Math"/>
                                </a:rPr>
                                <m:t>3</m:t>
                              </m:r>
                            </m:e>
                            <m:sup>
                              <m:r>
                                <a:rPr lang="en-US" sz="3600" b="0" i="1" smtClean="0">
                                  <a:latin typeface="Cambria Math"/>
                                </a:rPr>
                                <m:t>4</m:t>
                              </m:r>
                            </m:sup>
                          </m:sSup>
                          <m:r>
                            <a:rPr lang="ru-RU" sz="3600" i="1" smtClean="0">
                              <a:latin typeface="Cambria Math"/>
                              <a:ea typeface="Cambria Math"/>
                            </a:rPr>
                            <m:t>∙</m:t>
                          </m:r>
                          <m:sSup>
                            <m:sSupPr>
                              <m:ctrlPr>
                                <a:rPr lang="ru-RU" sz="3600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sz="3600" b="0" i="1" smtClean="0">
                                  <a:latin typeface="Cambria Math"/>
                                  <a:ea typeface="Cambria Math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en-US" sz="3600" b="0" i="1" smtClean="0">
                                  <a:latin typeface="Cambria Math"/>
                                  <a:ea typeface="Cambria Math"/>
                                </a:rPr>
                                <m:t>5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ru-RU" sz="3600" dirty="0" smtClean="0"/>
              </a:p>
              <a:p>
                <a:pPr marL="514350" indent="-514350">
                  <a:buAutoNum type="arabicParenR"/>
                </a:pPr>
                <a:endParaRPr lang="ru-RU" dirty="0" smtClean="0"/>
              </a:p>
              <a:p>
                <a:pPr marL="514350" indent="-514350">
                  <a:buAutoNum type="arabicParenR"/>
                </a:pPr>
                <a:endParaRPr lang="ru-RU" dirty="0" smtClean="0"/>
              </a:p>
              <a:p>
                <a:pPr marL="514350" indent="-514350">
                  <a:buAutoNum type="arabicParenR"/>
                </a:pPr>
                <a:endParaRPr lang="ru-RU" dirty="0" smtClean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276660" y="2397470"/>
                <a:ext cx="6624736" cy="4140008"/>
              </a:xfrm>
              <a:blipFill rotWithShape="1">
                <a:blip r:embed="rId2"/>
                <a:stretch>
                  <a:fillRect l="-377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429236" y="2361146"/>
                <a:ext cx="1231363" cy="12118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4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36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360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360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3</m:t>
                              </m:r>
                            </m:e>
                            <m:sup>
                              <m:r>
                                <a:rPr lang="en-US" sz="360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5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sz="360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360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3</m:t>
                              </m:r>
                            </m:e>
                            <m:sup>
                              <m:r>
                                <a:rPr lang="en-US" sz="360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ru-RU" sz="4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9236" y="2361146"/>
                <a:ext cx="1231363" cy="121187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630263" y="2712740"/>
                <a:ext cx="2087366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4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36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36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3</m:t>
                          </m:r>
                        </m:e>
                        <m:sup>
                          <m:r>
                            <a:rPr lang="en-US" sz="36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360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=9</m:t>
                      </m:r>
                    </m:oMath>
                  </m:oMathPara>
                </a14:m>
                <a:endParaRPr lang="ru-RU" sz="3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0263" y="2712740"/>
                <a:ext cx="2087366" cy="646331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561136" y="4188681"/>
                <a:ext cx="2274854" cy="12039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4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36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360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360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3</m:t>
                              </m:r>
                            </m:e>
                            <m:sup>
                              <m:r>
                                <a:rPr lang="en-US" sz="360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6</m:t>
                              </m:r>
                            </m:sup>
                          </m:sSup>
                          <m:r>
                            <a:rPr lang="en-US" sz="360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∙</m:t>
                          </m:r>
                          <m:sSup>
                            <m:sSupPr>
                              <m:ctrlPr>
                                <a:rPr lang="en-US" sz="360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sz="360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en-US" sz="360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6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sz="360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360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3</m:t>
                              </m:r>
                            </m:e>
                            <m:sup>
                              <m:r>
                                <a:rPr lang="en-US" sz="360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4</m:t>
                              </m:r>
                            </m:sup>
                          </m:sSup>
                          <m:r>
                            <a:rPr lang="en-US" sz="360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∙</m:t>
                          </m:r>
                          <m:sSup>
                            <m:sSupPr>
                              <m:ctrlPr>
                                <a:rPr lang="en-US" sz="360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sz="360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en-US" sz="360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5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ru-RU" sz="3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1136" y="4188681"/>
                <a:ext cx="2274854" cy="1203919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6574432" y="4467474"/>
                <a:ext cx="264025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4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36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36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3</m:t>
                          </m:r>
                        </m:e>
                        <m:sup>
                          <m:r>
                            <a:rPr lang="en-US" sz="36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360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∙10</m:t>
                      </m:r>
                      <m:r>
                        <a:rPr lang="en-US" sz="36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</m:oMath>
                  </m:oMathPara>
                </a14:m>
                <a:endParaRPr lang="ru-RU" sz="3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4432" y="4467474"/>
                <a:ext cx="2640254" cy="646331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Скругленный прямоугольник 12"/>
              <p:cNvSpPr/>
              <p:nvPr/>
            </p:nvSpPr>
            <p:spPr>
              <a:xfrm>
                <a:off x="1717750" y="1134910"/>
                <a:ext cx="2345915" cy="792088"/>
              </a:xfrm>
              <a:prstGeom prst="round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9144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2400" b="1" i="1" smtClean="0">
                              <a:solidFill>
                                <a:schemeClr val="tx1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400" b="1" i="1">
                              <a:solidFill>
                                <a:schemeClr val="tx1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en-US" sz="2400" b="1" i="1">
                              <a:solidFill>
                                <a:schemeClr val="tx1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𝒏</m:t>
                          </m:r>
                        </m:sup>
                      </m:sSup>
                      <m:r>
                        <a:rPr lang="en-US" sz="2400" b="1" i="1">
                          <a:solidFill>
                            <a:schemeClr val="tx1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:</m:t>
                      </m:r>
                      <m:sSup>
                        <m:sSupPr>
                          <m:ctrlPr>
                            <a:rPr lang="ru-RU" sz="2400" b="1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400" b="1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en-US" sz="2400" b="1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𝒎</m:t>
                          </m:r>
                        </m:sup>
                      </m:sSup>
                      <m:r>
                        <a:rPr lang="en-US" sz="2400" b="1" i="1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b="1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400" b="1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en-US" sz="2400" b="1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𝒎</m:t>
                          </m:r>
                          <m:r>
                            <a:rPr lang="en-US" sz="2400" b="1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2400" b="1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𝒏</m:t>
                          </m:r>
                        </m:sup>
                      </m:sSup>
                    </m:oMath>
                  </m:oMathPara>
                </a14:m>
                <a:endParaRPr lang="ru-RU" sz="1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Скругленный прямоугольник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7750" y="1134910"/>
                <a:ext cx="2345915" cy="792088"/>
              </a:xfrm>
              <a:prstGeom prst="round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Скругленный прямоугольник 13"/>
              <p:cNvSpPr/>
              <p:nvPr/>
            </p:nvSpPr>
            <p:spPr>
              <a:xfrm>
                <a:off x="4161743" y="1104054"/>
                <a:ext cx="2201188" cy="792088"/>
              </a:xfrm>
              <a:prstGeom prst="round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9144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2400" b="1" i="1" smtClean="0">
                              <a:solidFill>
                                <a:schemeClr val="tx1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sSup>
                            <m:sSupPr>
                              <m:ctrlPr>
                                <a:rPr lang="ru-RU" sz="2400" b="1" i="1">
                                  <a:solidFill>
                                    <a:schemeClr val="tx1"/>
                                  </a:solidFill>
                                  <a:latin typeface="Cambria Math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1" i="1">
                                  <a:solidFill>
                                    <a:schemeClr val="tx1"/>
                                  </a:solidFill>
                                  <a:latin typeface="Cambria Math"/>
                                  <a:cs typeface="Times New Roman" panose="02020603050405020304" pitchFamily="18" charset="0"/>
                                </a:rPr>
                                <m:t>(</m:t>
                              </m:r>
                              <m:r>
                                <a:rPr lang="en-US" sz="2400" b="1" i="1">
                                  <a:solidFill>
                                    <a:schemeClr val="tx1"/>
                                  </a:solidFill>
                                  <a:latin typeface="Cambria Math"/>
                                  <a:cs typeface="Times New Roman" panose="02020603050405020304" pitchFamily="18" charset="0"/>
                                </a:rPr>
                                <m:t>𝒂</m:t>
                              </m:r>
                            </m:e>
                            <m:sup>
                              <m:r>
                                <a:rPr lang="en-US" sz="2400" b="1" i="1">
                                  <a:solidFill>
                                    <a:schemeClr val="tx1"/>
                                  </a:solidFill>
                                  <a:latin typeface="Cambria Math"/>
                                  <a:cs typeface="Times New Roman" panose="02020603050405020304" pitchFamily="18" charset="0"/>
                                </a:rPr>
                                <m:t>𝒏</m:t>
                              </m:r>
                            </m:sup>
                          </m:sSup>
                          <m:r>
                            <a:rPr lang="en-US" sz="2400" b="1" i="1">
                              <a:solidFill>
                                <a:schemeClr val="tx1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sz="2400" b="1" i="1">
                              <a:solidFill>
                                <a:schemeClr val="tx1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𝒎</m:t>
                          </m:r>
                        </m:sup>
                      </m:sSup>
                      <m:r>
                        <a:rPr lang="en-US" sz="2400" b="1" i="1">
                          <a:solidFill>
                            <a:schemeClr val="tx1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b="1" i="1">
                              <a:solidFill>
                                <a:schemeClr val="tx1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400" b="1" i="1">
                              <a:solidFill>
                                <a:schemeClr val="tx1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en-US" sz="2400" b="1" i="1">
                              <a:solidFill>
                                <a:schemeClr val="tx1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𝒎</m:t>
                          </m:r>
                          <m:r>
                            <a:rPr lang="en-US" sz="2400" b="1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∙</m:t>
                          </m:r>
                          <m:r>
                            <a:rPr lang="en-US" sz="2400" b="1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𝒏</m:t>
                          </m:r>
                        </m:sup>
                      </m:sSup>
                    </m:oMath>
                  </m:oMathPara>
                </a14:m>
                <a:endParaRPr lang="ru-RU" sz="2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" name="Скругленный прямоугольник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1743" y="1104054"/>
                <a:ext cx="2201188" cy="792088"/>
              </a:xfrm>
              <a:prstGeom prst="round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Скругленный прямоугольник 15"/>
              <p:cNvSpPr/>
              <p:nvPr/>
            </p:nvSpPr>
            <p:spPr>
              <a:xfrm>
                <a:off x="6503746" y="1110252"/>
                <a:ext cx="2371645" cy="792088"/>
              </a:xfrm>
              <a:prstGeom prst="round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9144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(</m:t>
                          </m:r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𝒂𝒃</m:t>
                          </m:r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𝒏</m:t>
                          </m:r>
                        </m:sup>
                      </m:sSup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𝒏</m:t>
                          </m:r>
                        </m:sup>
                      </m:sSup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𝒃</m:t>
                          </m:r>
                        </m:e>
                        <m:sup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𝒏</m:t>
                          </m:r>
                        </m:sup>
                      </m:sSup>
                    </m:oMath>
                  </m:oMathPara>
                </a14:m>
                <a:endParaRPr lang="ru-RU" sz="1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Скругленный прямоугольник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3746" y="1110252"/>
                <a:ext cx="2371645" cy="792088"/>
              </a:xfrm>
              <a:prstGeom prst="round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Заголовок 1"/>
          <p:cNvSpPr txBox="1">
            <a:spLocks/>
          </p:cNvSpPr>
          <p:nvPr/>
        </p:nvSpPr>
        <p:spPr>
          <a:xfrm>
            <a:off x="276660" y="294822"/>
            <a:ext cx="8568952" cy="6540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 3. Найдите значение выражения: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>
            <a:off x="305078" y="3573016"/>
            <a:ext cx="85689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2340538" y="4188681"/>
                <a:ext cx="2444836" cy="12039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4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36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6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(3</m:t>
                          </m:r>
                          <m:r>
                            <a:rPr lang="en-US" sz="36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∙</m:t>
                          </m:r>
                          <m:sSup>
                            <m:sSupPr>
                              <m:ctrlPr>
                                <a:rPr lang="en-US" sz="360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sz="360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10</m:t>
                              </m:r>
                              <m:r>
                                <a:rPr lang="en-US" sz="36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sz="360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6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sz="360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360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3</m:t>
                              </m:r>
                            </m:e>
                            <m:sup>
                              <m:r>
                                <a:rPr lang="en-US" sz="360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4</m:t>
                              </m:r>
                            </m:sup>
                          </m:sSup>
                          <m:r>
                            <a:rPr lang="en-US" sz="360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∙</m:t>
                          </m:r>
                          <m:sSup>
                            <m:sSupPr>
                              <m:ctrlPr>
                                <a:rPr lang="en-US" sz="360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sz="360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en-US" sz="360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5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ru-RU" sz="3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0538" y="4188681"/>
                <a:ext cx="2444836" cy="1203919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1770882" y="5517232"/>
                <a:ext cx="264025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4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=90</m:t>
                      </m:r>
                    </m:oMath>
                  </m:oMathPara>
                </a14:m>
                <a:endParaRPr lang="ru-RU" sz="3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0882" y="5517232"/>
                <a:ext cx="2640254" cy="646331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14269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9" grpId="0"/>
      <p:bldP spid="12" grpId="0"/>
      <p:bldP spid="17" grpId="0"/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sz="half" idx="1"/>
              </p:nvPr>
            </p:nvSpPr>
            <p:spPr>
              <a:xfrm>
                <a:off x="279780" y="3323924"/>
                <a:ext cx="3822504" cy="1074247"/>
              </a:xfrm>
            </p:spPr>
            <p:txBody>
              <a:bodyPr>
                <a:normAutofit fontScale="70000" lnSpcReduction="20000"/>
              </a:bodyPr>
              <a:lstStyle/>
              <a:p>
                <a:pPr marL="742950" indent="-742950">
                  <a:buAutoNum type="arabicParenR"/>
                </a:pPr>
                <a:endParaRPr lang="en-US" sz="4000" dirty="0" smtClean="0">
                  <a:latin typeface="Cambria Math"/>
                  <a:ea typeface="Cambria Math"/>
                </a:endParaRPr>
              </a:p>
              <a:p>
                <a:pPr marL="0" indent="0">
                  <a:buNone/>
                </a:pPr>
                <a:r>
                  <a:rPr lang="en-US" sz="5100" dirty="0"/>
                  <a:t>2</a:t>
                </a:r>
                <a:r>
                  <a:rPr lang="ru-RU" sz="5100" dirty="0" smtClean="0"/>
                  <a:t>) </a:t>
                </a:r>
                <a14:m>
                  <m:oMath xmlns:m="http://schemas.openxmlformats.org/officeDocument/2006/math">
                    <m:r>
                      <a:rPr lang="ru-RU" sz="5100" b="0" i="1" smtClean="0">
                        <a:latin typeface="Cambria Math"/>
                      </a:rPr>
                      <m:t>(</m:t>
                    </m:r>
                    <m:rad>
                      <m:radPr>
                        <m:degHide m:val="on"/>
                        <m:ctrlPr>
                          <a:rPr lang="ru-RU" sz="5100" b="0" i="1" smtClean="0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ru-RU" sz="5100" b="0" i="1" smtClean="0">
                            <a:latin typeface="Cambria Math"/>
                          </a:rPr>
                          <m:t>20</m:t>
                        </m:r>
                      </m:e>
                    </m:rad>
                    <m:r>
                      <a:rPr lang="ru-RU" sz="5100" b="0" i="1" smtClean="0">
                        <a:latin typeface="Cambria Math"/>
                      </a:rPr>
                      <m:t>−</m:t>
                    </m:r>
                    <m:rad>
                      <m:radPr>
                        <m:degHide m:val="on"/>
                        <m:ctrlPr>
                          <a:rPr lang="ru-RU" sz="5100" b="0" i="1" smtClean="0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ru-RU" sz="5100" b="0" i="1" smtClean="0">
                            <a:latin typeface="Cambria Math"/>
                          </a:rPr>
                          <m:t>5</m:t>
                        </m:r>
                      </m:e>
                    </m:rad>
                    <m:r>
                      <a:rPr lang="ru-RU" sz="5100" b="0" i="1" smtClean="0">
                        <a:latin typeface="Cambria Math"/>
                      </a:rPr>
                      <m:t>)</m:t>
                    </m:r>
                    <m:r>
                      <a:rPr lang="ru-RU" sz="5100" b="0" i="1" smtClean="0">
                        <a:latin typeface="Cambria Math"/>
                        <a:ea typeface="Cambria Math"/>
                      </a:rPr>
                      <m:t> </m:t>
                    </m:r>
                    <m:rad>
                      <m:radPr>
                        <m:degHide m:val="on"/>
                        <m:ctrlPr>
                          <a:rPr lang="ru-RU" sz="5100" b="0" i="1" smtClean="0">
                            <a:latin typeface="Cambria Math"/>
                            <a:ea typeface="Cambria Math"/>
                          </a:rPr>
                        </m:ctrlPr>
                      </m:radPr>
                      <m:deg/>
                      <m:e>
                        <m:r>
                          <a:rPr lang="ru-RU" sz="5100" b="0" i="1" smtClean="0">
                            <a:latin typeface="Cambria Math"/>
                            <a:ea typeface="Cambria Math"/>
                          </a:rPr>
                          <m:t>5</m:t>
                        </m:r>
                      </m:e>
                    </m:rad>
                  </m:oMath>
                </a14:m>
                <a:endParaRPr lang="ru-RU" dirty="0" smtClean="0"/>
              </a:p>
              <a:p>
                <a:pPr marL="0" indent="0">
                  <a:buNone/>
                </a:pPr>
                <a:endParaRPr lang="ru-RU" dirty="0" smtClean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279780" y="3323924"/>
                <a:ext cx="3822504" cy="1074247"/>
              </a:xfrm>
              <a:blipFill rotWithShape="1">
                <a:blip r:embed="rId2"/>
                <a:stretch>
                  <a:fillRect l="-4944" b="-1875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072994" y="2204863"/>
                <a:ext cx="1535622" cy="13653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4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sz="280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280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21</m:t>
                              </m:r>
                              <m:r>
                                <a:rPr lang="en-US" sz="280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∙14</m:t>
                              </m:r>
                            </m:num>
                            <m:den>
                              <m:r>
                                <a:rPr lang="en-US" sz="280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6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ru-RU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2994" y="2204863"/>
                <a:ext cx="1535622" cy="1365374"/>
              </a:xfrm>
              <a:prstGeom prst="rect">
                <a:avLst/>
              </a:prstGeom>
              <a:blipFill rotWithShape="1">
                <a:blip r:embed="rId3"/>
                <a:stretch>
                  <a:fillRect r="-1468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904682" y="2640108"/>
                <a:ext cx="2140089" cy="6428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4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32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ru-RU" sz="3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49</m:t>
                          </m:r>
                        </m:e>
                      </m:rad>
                      <m:r>
                        <a:rPr lang="en-US" sz="3200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r>
                        <a:rPr lang="ru-RU" sz="32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7</m:t>
                      </m:r>
                    </m:oMath>
                  </m:oMathPara>
                </a14:m>
                <a:endParaRPr lang="ru-RU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04682" y="2640108"/>
                <a:ext cx="2140089" cy="642868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837133" y="3595885"/>
                <a:ext cx="3780522" cy="7486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400"/>
                <a:r>
                  <a:rPr lang="en-US" sz="3600" dirty="0" smtClean="0">
                    <a:solidFill>
                      <a:schemeClr val="tx1"/>
                    </a:solidFill>
                  </a:rPr>
                  <a:t>=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ru-RU" sz="36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36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2</m:t>
                        </m:r>
                        <m:rad>
                          <m:radPr>
                            <m:degHide m:val="on"/>
                            <m:ctrlPr>
                              <a:rPr lang="ru-RU" sz="36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360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5</m:t>
                            </m:r>
                          </m:e>
                        </m:rad>
                        <m:r>
                          <a:rPr lang="ru-RU" sz="36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−</m:t>
                        </m:r>
                        <m:rad>
                          <m:radPr>
                            <m:degHide m:val="on"/>
                            <m:ctrlPr>
                              <a:rPr lang="ru-RU" sz="36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ru-RU" sz="36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5</m:t>
                            </m:r>
                          </m:e>
                        </m:rad>
                      </m:e>
                    </m:d>
                    <m:rad>
                      <m:radPr>
                        <m:degHide m:val="on"/>
                        <m:ctrlPr>
                          <a:rPr lang="ru-RU" sz="3600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</m:ctrlPr>
                      </m:radPr>
                      <m:deg/>
                      <m:e>
                        <m:r>
                          <a:rPr lang="ru-RU" sz="3600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5</m:t>
                        </m:r>
                      </m:e>
                    </m:rad>
                    <m:r>
                      <a:rPr lang="ru-RU" sz="36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=</m:t>
                    </m:r>
                  </m:oMath>
                </a14:m>
                <a:endParaRPr lang="ru-RU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37133" y="3595885"/>
                <a:ext cx="3780522" cy="748603"/>
              </a:xfrm>
              <a:prstGeom prst="rect">
                <a:avLst/>
              </a:prstGeom>
              <a:blipFill rotWithShape="1">
                <a:blip r:embed="rId5"/>
                <a:stretch>
                  <a:fillRect l="-4831" t="-1626" b="-2682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Прямоугольник 8"/>
              <p:cNvSpPr/>
              <p:nvPr/>
            </p:nvSpPr>
            <p:spPr>
              <a:xfrm>
                <a:off x="538075" y="4361778"/>
                <a:ext cx="2196948" cy="72295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9144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ru-RU" sz="36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ru-RU" sz="36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5</m:t>
                          </m:r>
                        </m:e>
                      </m:rad>
                      <m:r>
                        <a:rPr lang="ru-RU" sz="3600" i="1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rad>
                        <m:radPr>
                          <m:degHide m:val="on"/>
                          <m:ctrlPr>
                            <a:rPr lang="ru-RU" sz="3600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</m:ctrlPr>
                        </m:radPr>
                        <m:deg/>
                        <m:e>
                          <m:r>
                            <a:rPr lang="ru-RU" sz="3600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5</m:t>
                          </m:r>
                        </m:e>
                      </m:rad>
                    </m:oMath>
                  </m:oMathPara>
                </a14:m>
                <a:endParaRPr lang="ru-RU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Прямоугольник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075" y="4361778"/>
                <a:ext cx="2196948" cy="72295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Прямоугольник 9"/>
              <p:cNvSpPr/>
              <p:nvPr/>
            </p:nvSpPr>
            <p:spPr>
              <a:xfrm>
                <a:off x="2627784" y="4434311"/>
                <a:ext cx="1016625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9144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360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5</m:t>
                      </m:r>
                    </m:oMath>
                  </m:oMathPara>
                </a14:m>
                <a:endParaRPr lang="ru-RU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Прямоугольник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7784" y="4434311"/>
                <a:ext cx="1016625" cy="646331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Объект 2"/>
              <p:cNvSpPr>
                <a:spLocks noGrp="1"/>
              </p:cNvSpPr>
              <p:nvPr>
                <p:ph sz="half" idx="1"/>
              </p:nvPr>
            </p:nvSpPr>
            <p:spPr>
              <a:xfrm>
                <a:off x="251520" y="2373830"/>
                <a:ext cx="2542647" cy="1132765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3600" dirty="0"/>
                  <a:t>1</a:t>
                </a:r>
                <a:r>
                  <a:rPr lang="ru-RU" sz="3600" dirty="0" smtClean="0"/>
                  <a:t>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4000" i="1" smtClean="0">
                            <a:latin typeface="Cambria Math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ru-RU" sz="4000" i="1" smtClean="0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ru-RU" sz="4000" b="0" i="1" smtClean="0">
                                <a:latin typeface="Cambria Math"/>
                              </a:rPr>
                              <m:t>21</m:t>
                            </m:r>
                          </m:e>
                        </m:rad>
                        <m:r>
                          <a:rPr lang="ru-RU" sz="4000" i="1" smtClean="0">
                            <a:latin typeface="Cambria Math"/>
                            <a:ea typeface="Cambria Math"/>
                          </a:rPr>
                          <m:t>∙</m:t>
                        </m:r>
                        <m:rad>
                          <m:radPr>
                            <m:degHide m:val="on"/>
                            <m:ctrlPr>
                              <a:rPr lang="ru-RU" sz="4000" i="1" smtClean="0">
                                <a:latin typeface="Cambria Math"/>
                                <a:ea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ru-RU" sz="4000" b="0" i="1" smtClean="0">
                                <a:latin typeface="Cambria Math"/>
                                <a:ea typeface="Cambria Math"/>
                              </a:rPr>
                              <m:t>14</m:t>
                            </m:r>
                          </m:e>
                        </m:rad>
                      </m:num>
                      <m:den>
                        <m:rad>
                          <m:radPr>
                            <m:degHide m:val="on"/>
                            <m:ctrlPr>
                              <a:rPr lang="ru-RU" sz="4000" i="1" smtClean="0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ru-RU" sz="4000" b="0" i="1" smtClean="0">
                                <a:latin typeface="Cambria Math"/>
                              </a:rPr>
                              <m:t>6</m:t>
                            </m:r>
                          </m:e>
                        </m:rad>
                      </m:den>
                    </m:f>
                  </m:oMath>
                </a14:m>
                <a:endParaRPr lang="ru-RU" dirty="0" smtClean="0"/>
              </a:p>
            </p:txBody>
          </p:sp>
        </mc:Choice>
        <mc:Fallback xmlns="">
          <p:sp>
            <p:nvSpPr>
              <p:cNvPr id="12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251520" y="2373830"/>
                <a:ext cx="2542647" cy="1132765"/>
              </a:xfrm>
              <a:blipFill rotWithShape="1">
                <a:blip r:embed="rId8"/>
                <a:stretch>
                  <a:fillRect l="-7194" b="-215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Скругленный прямоугольник 12"/>
              <p:cNvSpPr/>
              <p:nvPr/>
            </p:nvSpPr>
            <p:spPr>
              <a:xfrm>
                <a:off x="860909" y="1088626"/>
                <a:ext cx="2448272" cy="792088"/>
              </a:xfrm>
              <a:prstGeom prst="round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9144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sz="2400" b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𝐚</m:t>
                          </m:r>
                          <m:r>
                            <a:rPr lang="en-US" sz="2400" b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en-US" sz="2400" b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𝐛</m:t>
                          </m:r>
                        </m:e>
                      </m:rad>
                      <m:r>
                        <a:rPr lang="en-US" sz="2400" b="1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400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sz="2400" b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𝐚</m:t>
                          </m:r>
                        </m:e>
                      </m:rad>
                      <m:r>
                        <a:rPr lang="en-US" sz="2400" b="1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rad>
                        <m:radPr>
                          <m:degHide m:val="on"/>
                          <m:ctrlPr>
                            <a:rPr lang="en-US" sz="2400" b="1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sz="2400" b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𝐛</m:t>
                          </m:r>
                        </m:e>
                      </m:rad>
                    </m:oMath>
                  </m:oMathPara>
                </a14:m>
                <a:endParaRPr lang="ru-RU" sz="1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Скругленный прямоугольник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0909" y="1088626"/>
                <a:ext cx="2448272" cy="792088"/>
              </a:xfrm>
              <a:prstGeom prst="round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Скругленный прямоугольник 13"/>
              <p:cNvSpPr/>
              <p:nvPr/>
            </p:nvSpPr>
            <p:spPr>
              <a:xfrm>
                <a:off x="3923928" y="919694"/>
                <a:ext cx="1980754" cy="1129952"/>
              </a:xfrm>
              <a:prstGeom prst="round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914400"/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ru-RU" sz="32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ru-RU" sz="3200" b="1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32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𝒂</m:t>
                            </m:r>
                          </m:num>
                          <m:den>
                            <m:r>
                              <a:rPr lang="en-US" sz="32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𝒃</m:t>
                            </m:r>
                          </m:den>
                        </m:f>
                      </m:e>
                    </m:rad>
                  </m:oMath>
                </a14:m>
                <a:r>
                  <a:rPr lang="en-US" sz="32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dirty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3200" b="1" i="1" dirty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3200" b="1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</m:rad>
                      </m:num>
                      <m:den>
                        <m:rad>
                          <m:radPr>
                            <m:degHide m:val="on"/>
                            <m:ctrlPr>
                              <a:rPr lang="en-US" sz="3200" b="1" i="1" dirty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3200" b="1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sz="32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ru-RU" sz="12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" name="Скругленный прямоугольник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3928" y="919694"/>
                <a:ext cx="1980754" cy="1129952"/>
              </a:xfrm>
              <a:prstGeom prst="round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Заголовок 1"/>
          <p:cNvSpPr>
            <a:spLocks noGrp="1"/>
          </p:cNvSpPr>
          <p:nvPr>
            <p:ph type="title"/>
          </p:nvPr>
        </p:nvSpPr>
        <p:spPr>
          <a:xfrm>
            <a:off x="467544" y="294822"/>
            <a:ext cx="8081436" cy="654032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№4. Найдите значение выражения: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Объект 2"/>
              <p:cNvSpPr>
                <a:spLocks noGrp="1"/>
              </p:cNvSpPr>
              <p:nvPr>
                <p:ph sz="half" idx="1"/>
              </p:nvPr>
            </p:nvSpPr>
            <p:spPr>
              <a:xfrm>
                <a:off x="2499076" y="2412153"/>
                <a:ext cx="2542647" cy="1132765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3600" dirty="0" smtClean="0"/>
                  <a:t>=</a:t>
                </a:r>
                <a:r>
                  <a:rPr lang="ru-RU" sz="3600" dirty="0" smtClean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4000" i="1" smtClean="0">
                            <a:latin typeface="Cambria Math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ru-RU" sz="4000" i="1" smtClean="0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ru-RU" sz="4000" b="0" i="1" smtClean="0">
                                <a:latin typeface="Cambria Math"/>
                              </a:rPr>
                              <m:t>21</m:t>
                            </m:r>
                            <m:r>
                              <a:rPr lang="ru-RU" sz="4000" b="0" i="1" smtClean="0">
                                <a:latin typeface="Cambria Math"/>
                                <a:ea typeface="Cambria Math"/>
                              </a:rPr>
                              <m:t>∙</m:t>
                            </m:r>
                            <m:r>
                              <a:rPr lang="en-US" sz="4000" b="0" i="1" smtClean="0">
                                <a:latin typeface="Cambria Math"/>
                                <a:ea typeface="Cambria Math"/>
                              </a:rPr>
                              <m:t>14</m:t>
                            </m:r>
                          </m:e>
                        </m:rad>
                      </m:num>
                      <m:den>
                        <m:rad>
                          <m:radPr>
                            <m:degHide m:val="on"/>
                            <m:ctrlPr>
                              <a:rPr lang="ru-RU" sz="4000" i="1" smtClean="0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ru-RU" sz="4000" b="0" i="1" smtClean="0">
                                <a:latin typeface="Cambria Math"/>
                              </a:rPr>
                              <m:t>6</m:t>
                            </m:r>
                          </m:e>
                        </m:rad>
                      </m:den>
                    </m:f>
                  </m:oMath>
                </a14:m>
                <a:endParaRPr lang="ru-RU" dirty="0" smtClean="0"/>
              </a:p>
            </p:txBody>
          </p:sp>
        </mc:Choice>
        <mc:Fallback xmlns="">
          <p:sp>
            <p:nvSpPr>
              <p:cNvPr id="17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2499076" y="2412153"/>
                <a:ext cx="2542647" cy="1132765"/>
              </a:xfrm>
              <a:blipFill rotWithShape="1">
                <a:blip r:embed="rId11"/>
                <a:stretch>
                  <a:fillRect l="-7434" b="-215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Скругленный прямоугольник 14"/>
              <p:cNvSpPr/>
              <p:nvPr/>
            </p:nvSpPr>
            <p:spPr>
              <a:xfrm>
                <a:off x="6372200" y="1023700"/>
                <a:ext cx="2357353" cy="792088"/>
              </a:xfrm>
              <a:prstGeom prst="round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914400">
                  <a:spcBef>
                    <a:spcPct val="20000"/>
                  </a:spcBef>
                </a:pPr>
                <a:r>
                  <a:rPr lang="ru-RU" sz="28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ru-RU" sz="2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2800" b="1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en-US" sz="2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sz="2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=|a|</a:t>
                </a:r>
                <a:endParaRPr lang="en-US" sz="28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Cambria Math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Скругленный прямоугольник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2200" y="1023700"/>
                <a:ext cx="2357353" cy="792088"/>
              </a:xfrm>
              <a:prstGeom prst="round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Объект 2"/>
              <p:cNvSpPr>
                <a:spLocks noGrp="1"/>
              </p:cNvSpPr>
              <p:nvPr>
                <p:ph sz="half" idx="1"/>
              </p:nvPr>
            </p:nvSpPr>
            <p:spPr>
              <a:xfrm>
                <a:off x="716532" y="4757476"/>
                <a:ext cx="3822504" cy="1074247"/>
              </a:xfrm>
            </p:spPr>
            <p:txBody>
              <a:bodyPr>
                <a:normAutofit fontScale="70000" lnSpcReduction="20000"/>
              </a:bodyPr>
              <a:lstStyle/>
              <a:p>
                <a:pPr marL="742950" indent="-742950">
                  <a:buAutoNum type="arabicParenR"/>
                </a:pPr>
                <a:endParaRPr lang="en-US" sz="4000" dirty="0" smtClean="0">
                  <a:latin typeface="Cambria Math"/>
                  <a:ea typeface="Cambria Math"/>
                </a:endParaRPr>
              </a:p>
              <a:p>
                <a:pPr marL="0" indent="0">
                  <a:buNone/>
                </a:pPr>
                <a:r>
                  <a:rPr lang="ru-RU" sz="5100" dirty="0" smtClean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ru-RU" sz="5100" b="0" i="1" smtClean="0">
                        <a:solidFill>
                          <a:srgbClr val="0070C0"/>
                        </a:solidFill>
                        <a:latin typeface="Cambria Math"/>
                      </a:rPr>
                      <m:t>(</m:t>
                    </m:r>
                    <m:rad>
                      <m:radPr>
                        <m:degHide m:val="on"/>
                        <m:ctrlPr>
                          <a:rPr lang="ru-RU" sz="51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ru-RU" sz="51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20</m:t>
                        </m:r>
                      </m:e>
                    </m:rad>
                    <m:r>
                      <a:rPr lang="ru-RU" sz="5100" b="0" i="1" smtClean="0">
                        <a:solidFill>
                          <a:srgbClr val="0070C0"/>
                        </a:solidFill>
                        <a:latin typeface="Cambria Math"/>
                      </a:rPr>
                      <m:t>−</m:t>
                    </m:r>
                    <m:rad>
                      <m:radPr>
                        <m:degHide m:val="on"/>
                        <m:ctrlPr>
                          <a:rPr lang="ru-RU" sz="51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ru-RU" sz="51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5</m:t>
                        </m:r>
                      </m:e>
                    </m:rad>
                    <m:r>
                      <a:rPr lang="ru-RU" sz="5100" b="0" i="1" smtClean="0">
                        <a:solidFill>
                          <a:srgbClr val="0070C0"/>
                        </a:solidFill>
                        <a:latin typeface="Cambria Math"/>
                      </a:rPr>
                      <m:t>)</m:t>
                    </m:r>
                    <m:r>
                      <a:rPr lang="ru-RU" sz="5100" b="0" i="1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 </m:t>
                    </m:r>
                    <m:rad>
                      <m:radPr>
                        <m:degHide m:val="on"/>
                        <m:ctrlPr>
                          <a:rPr lang="ru-RU" sz="5100" b="0" i="1" smtClean="0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</m:ctrlPr>
                      </m:radPr>
                      <m:deg/>
                      <m:e>
                        <m:r>
                          <a:rPr lang="ru-RU" sz="5100" b="0" i="1" smtClean="0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5</m:t>
                        </m:r>
                      </m:e>
                    </m:rad>
                  </m:oMath>
                </a14:m>
                <a:endParaRPr lang="ru-RU" dirty="0" smtClean="0">
                  <a:solidFill>
                    <a:srgbClr val="0070C0"/>
                  </a:solidFill>
                </a:endParaRPr>
              </a:p>
              <a:p>
                <a:pPr marL="0" indent="0">
                  <a:buNone/>
                </a:pPr>
                <a:endParaRPr lang="ru-RU" dirty="0" smtClean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6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716532" y="4757476"/>
                <a:ext cx="3822504" cy="1074247"/>
              </a:xfr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3927019" y="5102216"/>
                <a:ext cx="4909742" cy="7229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4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ru-RU" sz="3600" i="1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sz="3600" b="0" i="1" smtClean="0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  <m:t>20</m:t>
                          </m:r>
                        </m:e>
                      </m:rad>
                      <m:r>
                        <a:rPr lang="ru-RU" sz="3600" i="1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rad>
                        <m:radPr>
                          <m:degHide m:val="on"/>
                          <m:ctrlPr>
                            <a:rPr lang="ru-RU" sz="3600" i="1" smtClean="0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sz="3600" b="0" i="1" smtClean="0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  <m:t>5</m:t>
                          </m:r>
                        </m:e>
                      </m:rad>
                      <m:r>
                        <a:rPr lang="en-US" sz="3600" b="0" i="1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−</m:t>
                      </m:r>
                      <m:rad>
                        <m:radPr>
                          <m:degHide m:val="on"/>
                          <m:ctrlPr>
                            <a:rPr lang="en-US" sz="3600" b="0" i="1" smtClean="0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sz="3600" b="0" i="1" smtClean="0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  <m:t>5</m:t>
                          </m:r>
                        </m:e>
                      </m:rad>
                      <m:r>
                        <a:rPr lang="en-US" sz="3600" b="0" i="1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rad>
                        <m:radPr>
                          <m:degHide m:val="on"/>
                          <m:ctrlPr>
                            <a:rPr lang="en-US" sz="3600" b="0" i="1" smtClean="0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sz="3600" b="0" i="1" smtClean="0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  <m:t>5</m:t>
                          </m:r>
                        </m:e>
                      </m:rad>
                      <m:r>
                        <a:rPr lang="en-US" sz="3600" b="0" i="1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</m:oMath>
                  </m:oMathPara>
                </a14:m>
                <a:endParaRPr lang="ru-RU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7019" y="5102216"/>
                <a:ext cx="4909742" cy="722955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286204" y="5825171"/>
                <a:ext cx="3191899" cy="7832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4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ru-RU" sz="3600" i="1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sz="3600" b="0" i="1" smtClean="0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  <m:t>100</m:t>
                          </m:r>
                        </m:e>
                      </m:rad>
                      <m:r>
                        <a:rPr lang="en-US" sz="3600" b="0" i="1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−</m:t>
                      </m:r>
                      <m:rad>
                        <m:radPr>
                          <m:degHide m:val="on"/>
                          <m:ctrlPr>
                            <a:rPr lang="en-US" sz="3600" b="0" i="1" smtClean="0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3600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sz="3600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  <a:ea typeface="Cambria Math"/>
                                </a:rPr>
                                <m:t>5</m:t>
                              </m:r>
                            </m:e>
                            <m:sup>
                              <m:r>
                                <a:rPr lang="en-US" sz="3600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ru-RU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204" y="5825171"/>
                <a:ext cx="3191899" cy="783228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3292165" y="5963437"/>
                <a:ext cx="2932213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4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=10−5=5</m:t>
                      </m:r>
                    </m:oMath>
                  </m:oMathPara>
                </a14:m>
                <a:endParaRPr lang="ru-RU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2165" y="5963437"/>
                <a:ext cx="2932213" cy="646331"/>
              </a:xfrm>
              <a:prstGeom prst="rect">
                <a:avLst/>
              </a:prstGeom>
              <a:blipFill rotWithShape="1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Прямая соединительная линия 22"/>
          <p:cNvCxnSpPr/>
          <p:nvPr/>
        </p:nvCxnSpPr>
        <p:spPr>
          <a:xfrm>
            <a:off x="305078" y="3573016"/>
            <a:ext cx="85689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6312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  <p:bldP spid="7" grpId="0"/>
      <p:bldP spid="8" grpId="0"/>
      <p:bldP spid="9" grpId="0"/>
      <p:bldP spid="10" grpId="0"/>
      <p:bldP spid="12" grpId="0" build="p"/>
      <p:bldP spid="17" grpId="0" build="p"/>
      <p:bldP spid="16" grpId="0" build="p"/>
      <p:bldP spid="18" grpId="0"/>
      <p:bldP spid="20" grpId="0"/>
      <p:bldP spid="2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sz="half" idx="1"/>
              </p:nvPr>
            </p:nvSpPr>
            <p:spPr>
              <a:xfrm>
                <a:off x="467544" y="2492896"/>
                <a:ext cx="2016224" cy="151216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ru-RU" sz="3200" dirty="0" smtClean="0">
                    <a:ea typeface="Cambria Math"/>
                  </a:rPr>
                  <a:t>1</a:t>
                </a:r>
                <a:r>
                  <a:rPr lang="ru-RU" sz="4000" dirty="0" smtClean="0">
                    <a:latin typeface="Times New Roman" panose="02020603050405020304" pitchFamily="18" charset="0"/>
                    <a:ea typeface="Cambria Math"/>
                    <a:cs typeface="Times New Roman" panose="02020603050405020304" pitchFamily="18" charset="0"/>
                  </a:rPr>
                  <a:t>)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4000" i="1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ru-RU" sz="4000" i="1" smtClean="0"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ru-RU" sz="4000" b="0" i="1" smtClean="0">
                                <a:latin typeface="Cambria Math"/>
                                <a:ea typeface="Cambria Math"/>
                              </a:rPr>
                              <m:t>(2</m:t>
                            </m:r>
                            <m:rad>
                              <m:radPr>
                                <m:degHide m:val="on"/>
                                <m:ctrlPr>
                                  <a:rPr lang="ru-RU" sz="4000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ru-RU" sz="4000" b="0" i="1" smtClean="0">
                                    <a:latin typeface="Cambria Math"/>
                                    <a:ea typeface="Cambria Math"/>
                                  </a:rPr>
                                  <m:t>10</m:t>
                                </m:r>
                              </m:e>
                            </m:rad>
                            <m:r>
                              <a:rPr lang="ru-RU" sz="4000" b="0" i="1" smtClean="0">
                                <a:latin typeface="Cambria Math"/>
                                <a:ea typeface="Cambria Math"/>
                              </a:rPr>
                              <m:t>)</m:t>
                            </m:r>
                          </m:e>
                          <m:sup>
                            <m:r>
                              <a:rPr lang="ru-RU" sz="4000" b="0" i="1" smtClean="0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ru-RU" sz="4000" b="0" i="1" smtClean="0">
                            <a:latin typeface="Cambria Math"/>
                            <a:ea typeface="Cambria Math"/>
                          </a:rPr>
                          <m:t>160</m:t>
                        </m:r>
                      </m:den>
                    </m:f>
                  </m:oMath>
                </a14:m>
                <a:endParaRPr lang="ru-RU" sz="32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ru-RU" dirty="0" smtClean="0"/>
              </a:p>
              <a:p>
                <a:pPr marL="514350" indent="-514350">
                  <a:buAutoNum type="arabicParenR"/>
                </a:pPr>
                <a:endParaRPr lang="ru-RU" dirty="0" smtClean="0"/>
              </a:p>
              <a:p>
                <a:pPr marL="514350" indent="-514350">
                  <a:buAutoNum type="arabicParenR"/>
                </a:pPr>
                <a:endParaRPr lang="ru-RU" dirty="0" smtClean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467544" y="2492896"/>
                <a:ext cx="2016224" cy="1512168"/>
              </a:xfrm>
              <a:blipFill>
                <a:blip r:embed="rId2"/>
                <a:stretch>
                  <a:fillRect l="-787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Объект 2"/>
              <p:cNvSpPr>
                <a:spLocks noGrp="1"/>
              </p:cNvSpPr>
              <p:nvPr>
                <p:ph sz="half" idx="1"/>
              </p:nvPr>
            </p:nvSpPr>
            <p:spPr>
              <a:xfrm>
                <a:off x="395536" y="3861048"/>
                <a:ext cx="2304256" cy="1656184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ru-RU" sz="35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2</a:t>
                </a:r>
                <a:r>
                  <a:rPr lang="ru-RU" sz="48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480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4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7</m:t>
                        </m:r>
                        <m:r>
                          <a:rPr lang="ru-RU" sz="4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num>
                      <m:den>
                        <m:sSup>
                          <m:sSupPr>
                            <m:ctrlPr>
                              <a:rPr lang="ru-RU" sz="4800" b="0" i="1" smtClean="0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ru-RU" sz="4800" b="0" i="1" smtClean="0">
                                    <a:latin typeface="Cambria Math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4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en-US" sz="4800" b="0" i="1" smtClean="0">
                                        <a:latin typeface="Cambria Math"/>
                                        <a:ea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sz="48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3</m:t>
                                    </m:r>
                                  </m:e>
                                </m:rad>
                              </m:e>
                            </m:d>
                          </m:e>
                          <m:sup>
                            <m:r>
                              <a:rPr lang="en-US" sz="4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ru-RU" sz="3500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ru-RU" dirty="0" smtClean="0"/>
              </a:p>
              <a:p>
                <a:pPr marL="514350" indent="-514350">
                  <a:buAutoNum type="arabicParenR"/>
                </a:pPr>
                <a:endParaRPr lang="ru-RU" dirty="0" smtClean="0"/>
              </a:p>
              <a:p>
                <a:pPr marL="514350" indent="-514350">
                  <a:buAutoNum type="arabicParenR"/>
                </a:pPr>
                <a:endParaRPr lang="ru-RU" dirty="0" smtClean="0"/>
              </a:p>
            </p:txBody>
          </p:sp>
        </mc:Choice>
        <mc:Fallback xmlns="">
          <p:sp>
            <p:nvSpPr>
              <p:cNvPr id="4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395536" y="3861048"/>
                <a:ext cx="2304256" cy="1656184"/>
              </a:xfrm>
              <a:blipFill rotWithShape="1">
                <a:blip r:embed="rId3"/>
                <a:stretch>
                  <a:fillRect l="-7937" t="-36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Объект 2"/>
              <p:cNvSpPr>
                <a:spLocks noGrp="1"/>
              </p:cNvSpPr>
              <p:nvPr>
                <p:ph sz="half" idx="1"/>
              </p:nvPr>
            </p:nvSpPr>
            <p:spPr>
              <a:xfrm>
                <a:off x="2267744" y="2420888"/>
                <a:ext cx="2310956" cy="1656184"/>
              </a:xfrm>
            </p:spPr>
            <p:txBody>
              <a:bodyPr>
                <a:normAutofit fontScale="47500" lnSpcReduction="20000"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9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ru-RU" sz="590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ru-RU" sz="590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sz="59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sz="59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59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∙</m:t>
                          </m:r>
                          <m:sSup>
                            <m:sSupPr>
                              <m:ctrlPr>
                                <a:rPr lang="en-US" sz="59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59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ad>
                                    <m:radPr>
                                      <m:degHide m:val="on"/>
                                      <m:ctrlPr>
                                        <a:rPr lang="en-US" sz="59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59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10</m:t>
                                      </m:r>
                                    </m:e>
                                  </m:rad>
                                </m:e>
                              </m:d>
                            </m:e>
                            <m:sup>
                              <m:r>
                                <a:rPr lang="en-US" sz="59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ru-RU" sz="59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160</m:t>
                          </m:r>
                        </m:den>
                      </m:f>
                    </m:oMath>
                  </m:oMathPara>
                </a14:m>
                <a:endParaRPr lang="ru-RU" sz="38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ru-RU" sz="3400" dirty="0" smtClean="0">
                  <a:solidFill>
                    <a:schemeClr val="tx1"/>
                  </a:solidFill>
                </a:endParaRPr>
              </a:p>
              <a:p>
                <a:pPr marL="514350" indent="-514350">
                  <a:buAutoNum type="arabicParenR"/>
                </a:pPr>
                <a:endParaRPr lang="ru-RU" dirty="0" smtClean="0">
                  <a:solidFill>
                    <a:schemeClr val="tx1"/>
                  </a:solidFill>
                </a:endParaRPr>
              </a:p>
              <a:p>
                <a:pPr marL="514350" indent="-514350">
                  <a:buAutoNum type="arabicParenR"/>
                </a:pPr>
                <a:endParaRPr lang="ru-RU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2267744" y="2420888"/>
                <a:ext cx="2310956" cy="1656184"/>
              </a:xfr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Объект 2"/>
              <p:cNvSpPr>
                <a:spLocks noGrp="1"/>
              </p:cNvSpPr>
              <p:nvPr>
                <p:ph sz="half" idx="1"/>
              </p:nvPr>
            </p:nvSpPr>
            <p:spPr>
              <a:xfrm>
                <a:off x="4211960" y="2492896"/>
                <a:ext cx="2088232" cy="1296144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ru-RU" sz="320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4∙10</m:t>
                          </m:r>
                        </m:num>
                        <m:den>
                          <m:r>
                            <a:rPr lang="ru-RU" sz="32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160</m:t>
                          </m:r>
                        </m:den>
                      </m:f>
                    </m:oMath>
                  </m:oMathPara>
                </a14:m>
                <a:endParaRPr lang="ru-RU" sz="32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ru-RU" sz="3400" dirty="0" smtClean="0">
                  <a:solidFill>
                    <a:schemeClr val="tx1"/>
                  </a:solidFill>
                </a:endParaRPr>
              </a:p>
              <a:p>
                <a:pPr marL="514350" indent="-514350">
                  <a:buAutoNum type="arabicParenR"/>
                </a:pPr>
                <a:endParaRPr lang="ru-RU" dirty="0" smtClean="0">
                  <a:solidFill>
                    <a:schemeClr val="tx1"/>
                  </a:solidFill>
                </a:endParaRPr>
              </a:p>
              <a:p>
                <a:pPr marL="514350" indent="-514350">
                  <a:buAutoNum type="arabicParenR"/>
                </a:pPr>
                <a:endParaRPr lang="ru-RU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4211960" y="2492896"/>
                <a:ext cx="2088232" cy="1296144"/>
              </a:xfr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Объект 2"/>
              <p:cNvSpPr>
                <a:spLocks noGrp="1"/>
              </p:cNvSpPr>
              <p:nvPr>
                <p:ph sz="half" idx="1"/>
              </p:nvPr>
            </p:nvSpPr>
            <p:spPr>
              <a:xfrm>
                <a:off x="6084168" y="2492896"/>
                <a:ext cx="2448272" cy="151216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320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=0,25</m:t>
                      </m:r>
                    </m:oMath>
                  </m:oMathPara>
                </a14:m>
                <a:endParaRPr lang="ru-RU" i="1" dirty="0" smtClean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ru-RU" sz="3400" dirty="0" smtClean="0">
                  <a:solidFill>
                    <a:schemeClr val="tx1"/>
                  </a:solidFill>
                </a:endParaRPr>
              </a:p>
              <a:p>
                <a:pPr marL="514350" indent="-514350">
                  <a:buAutoNum type="arabicParenR"/>
                </a:pPr>
                <a:endParaRPr lang="ru-RU" dirty="0" smtClean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endParaRPr lang="ru-RU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6084168" y="2492896"/>
                <a:ext cx="2448272" cy="1512168"/>
              </a:xfr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Объект 2"/>
              <p:cNvSpPr>
                <a:spLocks noGrp="1"/>
              </p:cNvSpPr>
              <p:nvPr>
                <p:ph sz="half" idx="1"/>
              </p:nvPr>
            </p:nvSpPr>
            <p:spPr>
              <a:xfrm>
                <a:off x="2483768" y="3861048"/>
                <a:ext cx="2310956" cy="1512168"/>
              </a:xfrm>
            </p:spPr>
            <p:txBody>
              <a:bodyPr>
                <a:normAutofit fontScale="40000" lnSpcReduction="20000"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8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800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8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72</m:t>
                          </m:r>
                        </m:num>
                        <m:den>
                          <m:sSup>
                            <m:sSupPr>
                              <m:ctrlPr>
                                <a:rPr lang="ru-RU" sz="800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8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sz="8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ru-RU" sz="8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p>
                            <m:sSupPr>
                              <m:ctrlPr>
                                <a:rPr lang="ru-RU" sz="800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ru-RU" sz="800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ad>
                                    <m:radPr>
                                      <m:degHide m:val="on"/>
                                      <m:ctrlPr>
                                        <a:rPr lang="ru-RU" sz="8000" i="1" smtClean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  <a:ea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8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3</m:t>
                                      </m:r>
                                    </m:e>
                                  </m:rad>
                                </m:e>
                              </m:d>
                            </m:e>
                            <m:sup>
                              <m:r>
                                <a:rPr lang="en-US" sz="8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ru-RU" sz="7000" dirty="0" smtClean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ru-RU" sz="3400" dirty="0" smtClean="0">
                  <a:solidFill>
                    <a:schemeClr val="tx1"/>
                  </a:solidFill>
                </a:endParaRPr>
              </a:p>
              <a:p>
                <a:pPr marL="514350" indent="-514350">
                  <a:buAutoNum type="arabicParenR"/>
                </a:pPr>
                <a:endParaRPr lang="ru-RU" dirty="0" smtClean="0">
                  <a:solidFill>
                    <a:schemeClr val="tx1"/>
                  </a:solidFill>
                </a:endParaRPr>
              </a:p>
              <a:p>
                <a:pPr marL="514350" indent="-514350">
                  <a:buAutoNum type="arabicParenR"/>
                </a:pPr>
                <a:endParaRPr lang="ru-RU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2483768" y="3861048"/>
                <a:ext cx="2310956" cy="1512168"/>
              </a:xfr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Объект 2"/>
              <p:cNvSpPr>
                <a:spLocks noGrp="1"/>
              </p:cNvSpPr>
              <p:nvPr>
                <p:ph sz="half" idx="1"/>
              </p:nvPr>
            </p:nvSpPr>
            <p:spPr>
              <a:xfrm>
                <a:off x="4528173" y="3789040"/>
                <a:ext cx="2088232" cy="1368152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360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72</m:t>
                          </m:r>
                        </m:num>
                        <m:den>
                          <m:r>
                            <a:rPr lang="en-US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  <m:r>
                            <a:rPr lang="ru-RU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en-US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ru-RU" sz="3600" dirty="0" smtClean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ru-RU" sz="3200" dirty="0" smtClean="0">
                  <a:solidFill>
                    <a:schemeClr val="tx1"/>
                  </a:solidFill>
                </a:endParaRPr>
              </a:p>
              <a:p>
                <a:pPr marL="514350" indent="-514350">
                  <a:buAutoNum type="arabicParenR"/>
                </a:pPr>
                <a:endParaRPr lang="ru-RU" sz="2400" dirty="0" smtClean="0">
                  <a:solidFill>
                    <a:schemeClr val="tx1"/>
                  </a:solidFill>
                </a:endParaRPr>
              </a:p>
              <a:p>
                <a:pPr marL="514350" indent="-514350">
                  <a:buAutoNum type="arabicParenR"/>
                </a:pPr>
                <a:endParaRPr lang="ru-RU" sz="2400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4528173" y="3789040"/>
                <a:ext cx="2088232" cy="1368152"/>
              </a:xfr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Объект 2"/>
              <p:cNvSpPr>
                <a:spLocks noGrp="1"/>
              </p:cNvSpPr>
              <p:nvPr>
                <p:ph sz="half" idx="1"/>
              </p:nvPr>
            </p:nvSpPr>
            <p:spPr>
              <a:xfrm>
                <a:off x="5932329" y="4077072"/>
                <a:ext cx="1368152" cy="936104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360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6</m:t>
                      </m:r>
                    </m:oMath>
                  </m:oMathPara>
                </a14:m>
                <a:endParaRPr lang="ru-RU" sz="3600" i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ru-RU" sz="3400" dirty="0" smtClean="0">
                  <a:solidFill>
                    <a:schemeClr val="tx1"/>
                  </a:solidFill>
                </a:endParaRPr>
              </a:p>
              <a:p>
                <a:pPr marL="514350" indent="-514350">
                  <a:buAutoNum type="arabicParenR"/>
                </a:pPr>
                <a:endParaRPr lang="ru-RU" dirty="0" smtClean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endParaRPr lang="ru-RU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5932329" y="4077072"/>
                <a:ext cx="1368152" cy="936104"/>
              </a:xfr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Скругленный прямоугольник 14"/>
              <p:cNvSpPr/>
              <p:nvPr/>
            </p:nvSpPr>
            <p:spPr>
              <a:xfrm>
                <a:off x="1763688" y="1151878"/>
                <a:ext cx="2936683" cy="764953"/>
              </a:xfrm>
              <a:prstGeom prst="round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914400">
                  <a:spcBef>
                    <a:spcPct val="2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(</m:t>
                      </m:r>
                      <m:sSup>
                        <m:sSupPr>
                          <m:ctrlPr>
                            <a:rPr lang="en-US" sz="2800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ad>
                            <m:radPr>
                              <m:degHide m:val="on"/>
                              <m:ctrlPr>
                                <a:rPr lang="en-US" sz="2800" b="1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800" b="1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𝒂</m:t>
                              </m:r>
                            </m:e>
                          </m:rad>
                          <m:r>
                            <a:rPr lang="en-US" sz="2800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)</m:t>
                          </m:r>
                        </m:e>
                        <m:sup>
                          <m:r>
                            <a:rPr lang="en-US" sz="2800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sz="2800" b="1" i="1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800" b="1" i="1">
                          <a:solidFill>
                            <a:schemeClr val="tx1"/>
                          </a:solidFill>
                          <a:latin typeface="Cambria Math"/>
                        </a:rPr>
                        <m:t>𝒂</m:t>
                      </m:r>
                      <m:r>
                        <a:rPr lang="en-US" sz="2800" b="1" i="1">
                          <a:solidFill>
                            <a:schemeClr val="tx1"/>
                          </a:solidFill>
                          <a:latin typeface="Cambria Math"/>
                        </a:rPr>
                        <m:t>, </m:t>
                      </m:r>
                      <m:r>
                        <a:rPr lang="en-US" sz="2800" b="1" i="1">
                          <a:solidFill>
                            <a:schemeClr val="tx1"/>
                          </a:solidFill>
                          <a:latin typeface="Cambria Math"/>
                        </a:rPr>
                        <m:t>𝒂</m:t>
                      </m:r>
                      <m:r>
                        <a:rPr lang="en-US" sz="2800" b="1" i="1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≥</m:t>
                      </m:r>
                      <m:r>
                        <a:rPr lang="en-US" sz="2800" b="1" i="1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𝟎</m:t>
                      </m:r>
                    </m:oMath>
                  </m:oMathPara>
                </a14:m>
                <a:endParaRPr lang="en-US" sz="28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Cambria Math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Скругленный прямоугольник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3688" y="1151878"/>
                <a:ext cx="2936683" cy="764953"/>
              </a:xfrm>
              <a:prstGeom prst="round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Скругленный прямоугольник 15"/>
              <p:cNvSpPr/>
              <p:nvPr/>
            </p:nvSpPr>
            <p:spPr>
              <a:xfrm>
                <a:off x="5148064" y="1128874"/>
                <a:ext cx="2936683" cy="792088"/>
              </a:xfrm>
              <a:prstGeom prst="round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914400">
                  <a:spcBef>
                    <a:spcPct val="20000"/>
                  </a:spcBef>
                </a:pPr>
                <a:r>
                  <a:rPr lang="ru-RU" sz="28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ru-RU" sz="2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2800" b="1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en-US" sz="2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sz="2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=|a|</a:t>
                </a:r>
                <a:endParaRPr lang="en-US" sz="28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Cambria Math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Скругленный прямоугольник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8064" y="1128874"/>
                <a:ext cx="2936683" cy="792088"/>
              </a:xfrm>
              <a:prstGeom prst="round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Заголовок 1"/>
          <p:cNvSpPr>
            <a:spLocks noGrp="1"/>
          </p:cNvSpPr>
          <p:nvPr>
            <p:ph type="title"/>
          </p:nvPr>
        </p:nvSpPr>
        <p:spPr>
          <a:xfrm>
            <a:off x="539552" y="294822"/>
            <a:ext cx="8009428" cy="654032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№5. Найдите значение выражения: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>
            <a:off x="294224" y="3717032"/>
            <a:ext cx="85689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4622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7" grpId="0" build="p"/>
      <p:bldP spid="8" grpId="0" build="p"/>
      <p:bldP spid="9" grpId="0" build="p"/>
      <p:bldP spid="10" grpId="0" build="p"/>
      <p:bldP spid="11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8_math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9_math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0_math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1_math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2_math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13_math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14_math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3482</TotalTime>
  <Words>1835</Words>
  <Application>Microsoft Office PowerPoint</Application>
  <PresentationFormat>Экран (4:3)</PresentationFormat>
  <Paragraphs>181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8</vt:i4>
      </vt:variant>
      <vt:variant>
        <vt:lpstr>Заголовки слайдов</vt:lpstr>
      </vt:variant>
      <vt:variant>
        <vt:i4>17</vt:i4>
      </vt:variant>
    </vt:vector>
  </HeadingPairs>
  <TitlesOfParts>
    <vt:vector size="25" baseType="lpstr">
      <vt:lpstr>Office Theme</vt:lpstr>
      <vt:lpstr>8_math</vt:lpstr>
      <vt:lpstr>9_math</vt:lpstr>
      <vt:lpstr>10_math</vt:lpstr>
      <vt:lpstr>11_math</vt:lpstr>
      <vt:lpstr>12_math</vt:lpstr>
      <vt:lpstr>13_math</vt:lpstr>
      <vt:lpstr>14_math</vt:lpstr>
      <vt:lpstr>Преобразование выражений ОГЭ-2024 (задания №8,20)</vt:lpstr>
      <vt:lpstr>Презентация PowerPoint</vt:lpstr>
      <vt:lpstr>Презентация PowerPoint</vt:lpstr>
      <vt:lpstr>Презентация PowerPoint</vt:lpstr>
      <vt:lpstr>№1. Найдите значение выражения:</vt:lpstr>
      <vt:lpstr>№2. Найдите значение выражения:</vt:lpstr>
      <vt:lpstr>Презентация PowerPoint</vt:lpstr>
      <vt:lpstr>№4. Найдите значение выражения:</vt:lpstr>
      <vt:lpstr>№5. Найдите значение выражения:</vt:lpstr>
      <vt:lpstr>№6. Найдите значение выражения:</vt:lpstr>
      <vt:lpstr>  №7. Упростите выражение (a^2+4a)/(a^2+8a+16) и найдите его значение при a=-2. В ответ запишите полученное число.</vt:lpstr>
      <vt:lpstr>№8. Упростите выражение  (x^2-4)/(4x^2 )∙2x/(x+2)     и найдите его значение при  x=4. В ответ запишите полученное число.</vt:lpstr>
      <vt:lpstr> №9. Упростите выражение ((a-2b)^2-4b^2)/a    и найдите его значение при  " " a=0,3;b=-0,35. В ответ запишите полученное число.</vt:lpstr>
      <vt:lpstr> №10. Сократите дробь 〖18〗^(n+3)/(3^(2n+5)∙2^(n-2) ).</vt:lpstr>
      <vt:lpstr> №11. Упростите выражение (√(√10-2)∙√(√10+2))/√24.</vt:lpstr>
      <vt:lpstr> №12. Упростите выражение     6/(a-1)-10/(a-1)^2 :10/(a^2-1)-(2a+2)/(a-1).</vt:lpstr>
      <vt:lpstr> №13.Сократите дробь     (ab-2b-6+3a)/(a^2-4).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Новые прототипы В10.  ЕГЭ-2013</dc:title>
  <dc:creator>Admin</dc:creator>
  <cp:lastModifiedBy>user</cp:lastModifiedBy>
  <cp:revision>176</cp:revision>
  <dcterms:created xsi:type="dcterms:W3CDTF">2013-02-17T10:15:50Z</dcterms:created>
  <dcterms:modified xsi:type="dcterms:W3CDTF">2024-02-05T10:44:37Z</dcterms:modified>
</cp:coreProperties>
</file>